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5"/>
  </p:notesMasterIdLst>
  <p:handoutMasterIdLst>
    <p:handoutMasterId r:id="rId26"/>
  </p:handoutMasterIdLst>
  <p:sldIdLst>
    <p:sldId id="256" r:id="rId5"/>
    <p:sldId id="268" r:id="rId6"/>
    <p:sldId id="270" r:id="rId7"/>
    <p:sldId id="278" r:id="rId8"/>
    <p:sldId id="279" r:id="rId9"/>
    <p:sldId id="269" r:id="rId10"/>
    <p:sldId id="271" r:id="rId11"/>
    <p:sldId id="287" r:id="rId12"/>
    <p:sldId id="288" r:id="rId13"/>
    <p:sldId id="291" r:id="rId14"/>
    <p:sldId id="272" r:id="rId15"/>
    <p:sldId id="273" r:id="rId16"/>
    <p:sldId id="277" r:id="rId17"/>
    <p:sldId id="275" r:id="rId18"/>
    <p:sldId id="282" r:id="rId19"/>
    <p:sldId id="285" r:id="rId20"/>
    <p:sldId id="284" r:id="rId21"/>
    <p:sldId id="283" r:id="rId22"/>
    <p:sldId id="286" r:id="rId23"/>
    <p:sldId id="29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9D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89835" autoAdjust="0"/>
  </p:normalViewPr>
  <p:slideViewPr>
    <p:cSldViewPr snapToGrid="0">
      <p:cViewPr varScale="1">
        <p:scale>
          <a:sx n="102" d="100"/>
          <a:sy n="102" d="100"/>
        </p:scale>
        <p:origin x="924" y="108"/>
      </p:cViewPr>
      <p:guideLst/>
    </p:cSldViewPr>
  </p:slideViewPr>
  <p:notesTextViewPr>
    <p:cViewPr>
      <p:scale>
        <a:sx n="1" d="1"/>
        <a:sy n="1" d="1"/>
      </p:scale>
      <p:origin x="0" y="0"/>
    </p:cViewPr>
  </p:notesTextViewPr>
  <p:notesViewPr>
    <p:cSldViewPr snapToGrid="0">
      <p:cViewPr varScale="1">
        <p:scale>
          <a:sx n="51" d="100"/>
          <a:sy n="51" d="100"/>
        </p:scale>
        <p:origin x="269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5EE093-164E-4594-8B60-89D098044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9B8BAB6-1D3C-45B8-97FA-D02422AE2B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ECCD9B-6C65-46CB-95AD-0A0160D7C8C1}" type="datetimeFigureOut">
              <a:rPr lang="en-GB" smtClean="0"/>
              <a:t>30/10/2023</a:t>
            </a:fld>
            <a:endParaRPr lang="en-GB"/>
          </a:p>
        </p:txBody>
      </p:sp>
      <p:sp>
        <p:nvSpPr>
          <p:cNvPr id="4" name="Footer Placeholder 3">
            <a:extLst>
              <a:ext uri="{FF2B5EF4-FFF2-40B4-BE49-F238E27FC236}">
                <a16:creationId xmlns:a16="http://schemas.microsoft.com/office/drawing/2014/main" id="{3E84F397-47F0-474D-8B7E-47003C1033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2587256-7654-413F-BD73-22689FC42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2D4068-2204-4EFD-8C93-79F5F1A7FD0D}" type="slidenum">
              <a:rPr lang="en-GB" smtClean="0"/>
              <a:t>‹#›</a:t>
            </a:fld>
            <a:endParaRPr lang="en-GB"/>
          </a:p>
        </p:txBody>
      </p:sp>
    </p:spTree>
    <p:extLst>
      <p:ext uri="{BB962C8B-B14F-4D97-AF65-F5344CB8AC3E}">
        <p14:creationId xmlns:p14="http://schemas.microsoft.com/office/powerpoint/2010/main" val="17170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9141-E803-41FC-AA0A-E9A76424AB21}" type="datetimeFigureOut">
              <a:rPr lang="en-GB" smtClean="0"/>
              <a:t>30/10/2023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70655-02D7-49E5-B559-A8484B61A9A0}" type="slidenum">
              <a:rPr lang="en-GB" smtClean="0"/>
              <a:t>‹#›</a:t>
            </a:fld>
            <a:endParaRPr lang="en-GB"/>
          </a:p>
        </p:txBody>
      </p:sp>
    </p:spTree>
    <p:extLst>
      <p:ext uri="{BB962C8B-B14F-4D97-AF65-F5344CB8AC3E}">
        <p14:creationId xmlns:p14="http://schemas.microsoft.com/office/powerpoint/2010/main" val="97588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a:t>
            </a:fld>
            <a:endParaRPr lang="en-GB"/>
          </a:p>
        </p:txBody>
      </p:sp>
    </p:spTree>
    <p:extLst>
      <p:ext uri="{BB962C8B-B14F-4D97-AF65-F5344CB8AC3E}">
        <p14:creationId xmlns:p14="http://schemas.microsoft.com/office/powerpoint/2010/main" val="1730111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11</a:t>
            </a:fld>
            <a:endParaRPr lang="en-GB"/>
          </a:p>
        </p:txBody>
      </p:sp>
    </p:spTree>
    <p:extLst>
      <p:ext uri="{BB962C8B-B14F-4D97-AF65-F5344CB8AC3E}">
        <p14:creationId xmlns:p14="http://schemas.microsoft.com/office/powerpoint/2010/main" val="2050664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12</a:t>
            </a:fld>
            <a:endParaRPr lang="en-GB"/>
          </a:p>
        </p:txBody>
      </p:sp>
    </p:spTree>
    <p:extLst>
      <p:ext uri="{BB962C8B-B14F-4D97-AF65-F5344CB8AC3E}">
        <p14:creationId xmlns:p14="http://schemas.microsoft.com/office/powerpoint/2010/main" val="1058142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13</a:t>
            </a:fld>
            <a:endParaRPr lang="en-GB"/>
          </a:p>
        </p:txBody>
      </p:sp>
    </p:spTree>
    <p:extLst>
      <p:ext uri="{BB962C8B-B14F-4D97-AF65-F5344CB8AC3E}">
        <p14:creationId xmlns:p14="http://schemas.microsoft.com/office/powerpoint/2010/main" val="1939877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14</a:t>
            </a:fld>
            <a:endParaRPr lang="en-GB"/>
          </a:p>
        </p:txBody>
      </p:sp>
    </p:spTree>
    <p:extLst>
      <p:ext uri="{BB962C8B-B14F-4D97-AF65-F5344CB8AC3E}">
        <p14:creationId xmlns:p14="http://schemas.microsoft.com/office/powerpoint/2010/main" val="2013005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15</a:t>
            </a:fld>
            <a:endParaRPr lang="en-GB"/>
          </a:p>
        </p:txBody>
      </p:sp>
    </p:spTree>
    <p:extLst>
      <p:ext uri="{BB962C8B-B14F-4D97-AF65-F5344CB8AC3E}">
        <p14:creationId xmlns:p14="http://schemas.microsoft.com/office/powerpoint/2010/main" val="1880477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16</a:t>
            </a:fld>
            <a:endParaRPr lang="en-GB"/>
          </a:p>
        </p:txBody>
      </p:sp>
    </p:spTree>
    <p:extLst>
      <p:ext uri="{BB962C8B-B14F-4D97-AF65-F5344CB8AC3E}">
        <p14:creationId xmlns:p14="http://schemas.microsoft.com/office/powerpoint/2010/main" val="1407246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17</a:t>
            </a:fld>
            <a:endParaRPr lang="en-GB"/>
          </a:p>
        </p:txBody>
      </p:sp>
    </p:spTree>
    <p:extLst>
      <p:ext uri="{BB962C8B-B14F-4D97-AF65-F5344CB8AC3E}">
        <p14:creationId xmlns:p14="http://schemas.microsoft.com/office/powerpoint/2010/main" val="2920249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18</a:t>
            </a:fld>
            <a:endParaRPr lang="en-GB"/>
          </a:p>
        </p:txBody>
      </p:sp>
    </p:spTree>
    <p:extLst>
      <p:ext uri="{BB962C8B-B14F-4D97-AF65-F5344CB8AC3E}">
        <p14:creationId xmlns:p14="http://schemas.microsoft.com/office/powerpoint/2010/main" val="2467906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19</a:t>
            </a:fld>
            <a:endParaRPr lang="en-GB"/>
          </a:p>
        </p:txBody>
      </p:sp>
    </p:spTree>
    <p:extLst>
      <p:ext uri="{BB962C8B-B14F-4D97-AF65-F5344CB8AC3E}">
        <p14:creationId xmlns:p14="http://schemas.microsoft.com/office/powerpoint/2010/main" val="1587532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20</a:t>
            </a:fld>
            <a:endParaRPr lang="en-GB"/>
          </a:p>
        </p:txBody>
      </p:sp>
    </p:spTree>
    <p:extLst>
      <p:ext uri="{BB962C8B-B14F-4D97-AF65-F5344CB8AC3E}">
        <p14:creationId xmlns:p14="http://schemas.microsoft.com/office/powerpoint/2010/main" val="3337613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3</a:t>
            </a:fld>
            <a:endParaRPr lang="en-GB"/>
          </a:p>
        </p:txBody>
      </p:sp>
    </p:spTree>
    <p:extLst>
      <p:ext uri="{BB962C8B-B14F-4D97-AF65-F5344CB8AC3E}">
        <p14:creationId xmlns:p14="http://schemas.microsoft.com/office/powerpoint/2010/main" val="231656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4</a:t>
            </a:fld>
            <a:endParaRPr lang="en-GB"/>
          </a:p>
        </p:txBody>
      </p:sp>
    </p:spTree>
    <p:extLst>
      <p:ext uri="{BB962C8B-B14F-4D97-AF65-F5344CB8AC3E}">
        <p14:creationId xmlns:p14="http://schemas.microsoft.com/office/powerpoint/2010/main" val="172727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5</a:t>
            </a:fld>
            <a:endParaRPr lang="en-GB"/>
          </a:p>
        </p:txBody>
      </p:sp>
    </p:spTree>
    <p:extLst>
      <p:ext uri="{BB962C8B-B14F-4D97-AF65-F5344CB8AC3E}">
        <p14:creationId xmlns:p14="http://schemas.microsoft.com/office/powerpoint/2010/main" val="341682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6</a:t>
            </a:fld>
            <a:endParaRPr lang="en-GB"/>
          </a:p>
        </p:txBody>
      </p:sp>
    </p:spTree>
    <p:extLst>
      <p:ext uri="{BB962C8B-B14F-4D97-AF65-F5344CB8AC3E}">
        <p14:creationId xmlns:p14="http://schemas.microsoft.com/office/powerpoint/2010/main" val="3288732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5"/>
          </p:nvPr>
        </p:nvSpPr>
        <p:spPr/>
        <p:txBody>
          <a:bodyPr/>
          <a:lstStyle/>
          <a:p>
            <a:fld id="{92F70655-02D7-49E5-B559-A8484B61A9A0}" type="slidenum">
              <a:rPr lang="en-GB" smtClean="0"/>
              <a:t>7</a:t>
            </a:fld>
            <a:endParaRPr lang="en-GB"/>
          </a:p>
        </p:txBody>
      </p:sp>
    </p:spTree>
    <p:extLst>
      <p:ext uri="{BB962C8B-B14F-4D97-AF65-F5344CB8AC3E}">
        <p14:creationId xmlns:p14="http://schemas.microsoft.com/office/powerpoint/2010/main" val="2195672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5"/>
          </p:nvPr>
        </p:nvSpPr>
        <p:spPr/>
        <p:txBody>
          <a:bodyPr/>
          <a:lstStyle/>
          <a:p>
            <a:fld id="{92F70655-02D7-49E5-B559-A8484B61A9A0}" type="slidenum">
              <a:rPr lang="en-GB" smtClean="0"/>
              <a:t>8</a:t>
            </a:fld>
            <a:endParaRPr lang="en-GB"/>
          </a:p>
        </p:txBody>
      </p:sp>
    </p:spTree>
    <p:extLst>
      <p:ext uri="{BB962C8B-B14F-4D97-AF65-F5344CB8AC3E}">
        <p14:creationId xmlns:p14="http://schemas.microsoft.com/office/powerpoint/2010/main" val="2717318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5"/>
          </p:nvPr>
        </p:nvSpPr>
        <p:spPr/>
        <p:txBody>
          <a:bodyPr/>
          <a:lstStyle/>
          <a:p>
            <a:fld id="{92F70655-02D7-49E5-B559-A8484B61A9A0}" type="slidenum">
              <a:rPr lang="en-GB" smtClean="0"/>
              <a:t>9</a:t>
            </a:fld>
            <a:endParaRPr lang="en-GB"/>
          </a:p>
        </p:txBody>
      </p:sp>
    </p:spTree>
    <p:extLst>
      <p:ext uri="{BB962C8B-B14F-4D97-AF65-F5344CB8AC3E}">
        <p14:creationId xmlns:p14="http://schemas.microsoft.com/office/powerpoint/2010/main" val="2761236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5"/>
          </p:nvPr>
        </p:nvSpPr>
        <p:spPr/>
        <p:txBody>
          <a:bodyPr/>
          <a:lstStyle/>
          <a:p>
            <a:fld id="{92F70655-02D7-49E5-B559-A8484B61A9A0}" type="slidenum">
              <a:rPr lang="en-GB" smtClean="0"/>
              <a:t>10</a:t>
            </a:fld>
            <a:endParaRPr lang="en-GB"/>
          </a:p>
        </p:txBody>
      </p:sp>
    </p:spTree>
    <p:extLst>
      <p:ext uri="{BB962C8B-B14F-4D97-AF65-F5344CB8AC3E}">
        <p14:creationId xmlns:p14="http://schemas.microsoft.com/office/powerpoint/2010/main" val="1488221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8139-FC2E-4D51-B744-9BAE450E6BD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A5EB43C-4F3D-4CD6-A876-1481EFC5EF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12063-6E4B-4B2D-951D-3785D495BAD0}"/>
              </a:ext>
            </a:extLst>
          </p:cNvPr>
          <p:cNvSpPr>
            <a:spLocks noGrp="1"/>
          </p:cNvSpPr>
          <p:nvPr>
            <p:ph type="dt" sz="half" idx="10"/>
          </p:nvPr>
        </p:nvSpPr>
        <p:spPr/>
        <p:txBody>
          <a:bodyPr/>
          <a:lstStyle/>
          <a:p>
            <a:fld id="{B869F5A3-4260-43DA-9A37-CBDD4CF289C8}" type="datetimeFigureOut">
              <a:rPr lang="en-GB" smtClean="0"/>
              <a:t>30/10/2023</a:t>
            </a:fld>
            <a:endParaRPr lang="en-GB"/>
          </a:p>
        </p:txBody>
      </p:sp>
      <p:sp>
        <p:nvSpPr>
          <p:cNvPr id="5" name="Footer Placeholder 4">
            <a:extLst>
              <a:ext uri="{FF2B5EF4-FFF2-40B4-BE49-F238E27FC236}">
                <a16:creationId xmlns:a16="http://schemas.microsoft.com/office/drawing/2014/main" id="{345A5520-1DA6-43F1-953E-A65FB8F26B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74B67E-0E9B-4D93-B683-535C7275439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22242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BA58-58EA-47B9-94A8-20986E16EF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8CA683-590B-4C47-9DE0-850B7BB0E5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37304-ADB1-4685-A037-6D0D0687C562}"/>
              </a:ext>
            </a:extLst>
          </p:cNvPr>
          <p:cNvSpPr>
            <a:spLocks noGrp="1"/>
          </p:cNvSpPr>
          <p:nvPr>
            <p:ph type="dt" sz="half" idx="10"/>
          </p:nvPr>
        </p:nvSpPr>
        <p:spPr/>
        <p:txBody>
          <a:bodyPr/>
          <a:lstStyle/>
          <a:p>
            <a:fld id="{B869F5A3-4260-43DA-9A37-CBDD4CF289C8}" type="datetimeFigureOut">
              <a:rPr lang="en-GB" smtClean="0"/>
              <a:t>30/10/2023</a:t>
            </a:fld>
            <a:endParaRPr lang="en-GB"/>
          </a:p>
        </p:txBody>
      </p:sp>
      <p:sp>
        <p:nvSpPr>
          <p:cNvPr id="5" name="Footer Placeholder 4">
            <a:extLst>
              <a:ext uri="{FF2B5EF4-FFF2-40B4-BE49-F238E27FC236}">
                <a16:creationId xmlns:a16="http://schemas.microsoft.com/office/drawing/2014/main" id="{16C34F05-9671-43FF-915F-BEAE0329AF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67752D-E30B-40C0-A789-6ED6A6FDF26A}"/>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65104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070E8-D8BF-4A89-8773-882CDD021D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13BDF-026B-4031-872D-1E28752543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396B83-4EEA-4213-BDE2-2C6C82B39AD0}"/>
              </a:ext>
            </a:extLst>
          </p:cNvPr>
          <p:cNvSpPr>
            <a:spLocks noGrp="1"/>
          </p:cNvSpPr>
          <p:nvPr>
            <p:ph type="dt" sz="half" idx="10"/>
          </p:nvPr>
        </p:nvSpPr>
        <p:spPr/>
        <p:txBody>
          <a:bodyPr/>
          <a:lstStyle/>
          <a:p>
            <a:fld id="{B869F5A3-4260-43DA-9A37-CBDD4CF289C8}" type="datetimeFigureOut">
              <a:rPr lang="en-GB" smtClean="0"/>
              <a:t>30/10/2023</a:t>
            </a:fld>
            <a:endParaRPr lang="en-GB"/>
          </a:p>
        </p:txBody>
      </p:sp>
      <p:sp>
        <p:nvSpPr>
          <p:cNvPr id="5" name="Footer Placeholder 4">
            <a:extLst>
              <a:ext uri="{FF2B5EF4-FFF2-40B4-BE49-F238E27FC236}">
                <a16:creationId xmlns:a16="http://schemas.microsoft.com/office/drawing/2014/main" id="{25BBD4FB-096C-4D0D-A961-4C1E36211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D24C6-DCCE-4500-993F-F7C2B9780381}"/>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21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9B94-AEC0-40A8-A1A0-9D587650D5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43791B-DB41-41CD-AF36-0A15817CA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A77D7-3B0B-4BE2-81C1-BEB0BC3DF651}"/>
              </a:ext>
            </a:extLst>
          </p:cNvPr>
          <p:cNvSpPr>
            <a:spLocks noGrp="1"/>
          </p:cNvSpPr>
          <p:nvPr>
            <p:ph type="dt" sz="half" idx="10"/>
          </p:nvPr>
        </p:nvSpPr>
        <p:spPr/>
        <p:txBody>
          <a:bodyPr/>
          <a:lstStyle/>
          <a:p>
            <a:fld id="{B869F5A3-4260-43DA-9A37-CBDD4CF289C8}" type="datetimeFigureOut">
              <a:rPr lang="en-GB" smtClean="0"/>
              <a:t>30/10/2023</a:t>
            </a:fld>
            <a:endParaRPr lang="en-GB"/>
          </a:p>
        </p:txBody>
      </p:sp>
      <p:sp>
        <p:nvSpPr>
          <p:cNvPr id="5" name="Footer Placeholder 4">
            <a:extLst>
              <a:ext uri="{FF2B5EF4-FFF2-40B4-BE49-F238E27FC236}">
                <a16:creationId xmlns:a16="http://schemas.microsoft.com/office/drawing/2014/main" id="{2BA2C6AC-5106-4A03-9A58-E694C6B707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99A9C4-CDA7-4C69-AA2E-7F43F1AC614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3847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D592-6DC1-45AA-898D-815FCA89D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DBE179-D96F-413B-86BE-2669E18B8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6D766-C212-4855-B310-5980F77EC1E0}"/>
              </a:ext>
            </a:extLst>
          </p:cNvPr>
          <p:cNvSpPr>
            <a:spLocks noGrp="1"/>
          </p:cNvSpPr>
          <p:nvPr>
            <p:ph type="dt" sz="half" idx="10"/>
          </p:nvPr>
        </p:nvSpPr>
        <p:spPr/>
        <p:txBody>
          <a:bodyPr/>
          <a:lstStyle/>
          <a:p>
            <a:fld id="{B869F5A3-4260-43DA-9A37-CBDD4CF289C8}" type="datetimeFigureOut">
              <a:rPr lang="en-GB" smtClean="0"/>
              <a:t>30/10/2023</a:t>
            </a:fld>
            <a:endParaRPr lang="en-GB"/>
          </a:p>
        </p:txBody>
      </p:sp>
      <p:sp>
        <p:nvSpPr>
          <p:cNvPr id="5" name="Footer Placeholder 4">
            <a:extLst>
              <a:ext uri="{FF2B5EF4-FFF2-40B4-BE49-F238E27FC236}">
                <a16:creationId xmlns:a16="http://schemas.microsoft.com/office/drawing/2014/main" id="{E141B2D2-CB5E-4540-9F5E-4DE99024B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480D1B-4B3C-480C-B67D-18A4F599DA5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51587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EB36-BB85-479E-9756-DD18268424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504146-CA58-4E2D-A1F1-95440F9E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5C4CD4-7407-4629-972B-AB4D97556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270B1-2DB3-4D27-91BF-CA3F88B05F9C}"/>
              </a:ext>
            </a:extLst>
          </p:cNvPr>
          <p:cNvSpPr>
            <a:spLocks noGrp="1"/>
          </p:cNvSpPr>
          <p:nvPr>
            <p:ph type="dt" sz="half" idx="10"/>
          </p:nvPr>
        </p:nvSpPr>
        <p:spPr/>
        <p:txBody>
          <a:bodyPr/>
          <a:lstStyle/>
          <a:p>
            <a:fld id="{B869F5A3-4260-43DA-9A37-CBDD4CF289C8}" type="datetimeFigureOut">
              <a:rPr lang="en-GB" smtClean="0"/>
              <a:t>30/10/2023</a:t>
            </a:fld>
            <a:endParaRPr lang="en-GB"/>
          </a:p>
        </p:txBody>
      </p:sp>
      <p:sp>
        <p:nvSpPr>
          <p:cNvPr id="6" name="Footer Placeholder 5">
            <a:extLst>
              <a:ext uri="{FF2B5EF4-FFF2-40B4-BE49-F238E27FC236}">
                <a16:creationId xmlns:a16="http://schemas.microsoft.com/office/drawing/2014/main" id="{E5AE5CBE-8F2A-4719-AFF2-D66FE27A09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C480A1-2DB1-47C8-B9EB-B10C42559947}"/>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6548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FD4B-2B34-4D89-A4CE-AA0EA1E5A5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921EDC-0CA3-423F-891F-B6C8125A1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CC073-1EAF-4E01-AE5C-B9FC3F72C5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1383-4BFF-43BD-A896-577CF7709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DEABD-9928-4D13-8FFC-865B79BAA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5DB117-95F4-4F8F-A38C-4871F5A02B1B}"/>
              </a:ext>
            </a:extLst>
          </p:cNvPr>
          <p:cNvSpPr>
            <a:spLocks noGrp="1"/>
          </p:cNvSpPr>
          <p:nvPr>
            <p:ph type="dt" sz="half" idx="10"/>
          </p:nvPr>
        </p:nvSpPr>
        <p:spPr/>
        <p:txBody>
          <a:bodyPr/>
          <a:lstStyle/>
          <a:p>
            <a:fld id="{B869F5A3-4260-43DA-9A37-CBDD4CF289C8}" type="datetimeFigureOut">
              <a:rPr lang="en-GB" smtClean="0"/>
              <a:t>30/10/2023</a:t>
            </a:fld>
            <a:endParaRPr lang="en-GB"/>
          </a:p>
        </p:txBody>
      </p:sp>
      <p:sp>
        <p:nvSpPr>
          <p:cNvPr id="8" name="Footer Placeholder 7">
            <a:extLst>
              <a:ext uri="{FF2B5EF4-FFF2-40B4-BE49-F238E27FC236}">
                <a16:creationId xmlns:a16="http://schemas.microsoft.com/office/drawing/2014/main" id="{6115A027-5005-44F2-B5F7-0C2CBB8511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6368E6-D9AC-4A8D-826A-FAE8E6E413C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87881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8441-E78C-44D9-9E70-FD28C8EE58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0C1A58-D195-4D8F-A7F1-BC02BF9ACACA}"/>
              </a:ext>
            </a:extLst>
          </p:cNvPr>
          <p:cNvSpPr>
            <a:spLocks noGrp="1"/>
          </p:cNvSpPr>
          <p:nvPr>
            <p:ph type="dt" sz="half" idx="10"/>
          </p:nvPr>
        </p:nvSpPr>
        <p:spPr/>
        <p:txBody>
          <a:bodyPr/>
          <a:lstStyle/>
          <a:p>
            <a:fld id="{B869F5A3-4260-43DA-9A37-CBDD4CF289C8}" type="datetimeFigureOut">
              <a:rPr lang="en-GB" smtClean="0"/>
              <a:t>30/10/2023</a:t>
            </a:fld>
            <a:endParaRPr lang="en-GB"/>
          </a:p>
        </p:txBody>
      </p:sp>
      <p:sp>
        <p:nvSpPr>
          <p:cNvPr id="4" name="Footer Placeholder 3">
            <a:extLst>
              <a:ext uri="{FF2B5EF4-FFF2-40B4-BE49-F238E27FC236}">
                <a16:creationId xmlns:a16="http://schemas.microsoft.com/office/drawing/2014/main" id="{46644E25-01F1-4C86-9BBA-E26B9E3BAA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B248CF-3CFB-4D7B-AF1A-BED7CA76423B}"/>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9636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CB93D-1D72-4BAC-8764-A967D2470068}"/>
              </a:ext>
            </a:extLst>
          </p:cNvPr>
          <p:cNvSpPr>
            <a:spLocks noGrp="1"/>
          </p:cNvSpPr>
          <p:nvPr>
            <p:ph type="dt" sz="half" idx="10"/>
          </p:nvPr>
        </p:nvSpPr>
        <p:spPr/>
        <p:txBody>
          <a:bodyPr/>
          <a:lstStyle/>
          <a:p>
            <a:fld id="{B869F5A3-4260-43DA-9A37-CBDD4CF289C8}" type="datetimeFigureOut">
              <a:rPr lang="en-GB" smtClean="0"/>
              <a:t>30/10/2023</a:t>
            </a:fld>
            <a:endParaRPr lang="en-GB"/>
          </a:p>
        </p:txBody>
      </p:sp>
      <p:sp>
        <p:nvSpPr>
          <p:cNvPr id="3" name="Footer Placeholder 2">
            <a:extLst>
              <a:ext uri="{FF2B5EF4-FFF2-40B4-BE49-F238E27FC236}">
                <a16:creationId xmlns:a16="http://schemas.microsoft.com/office/drawing/2014/main" id="{34B5D804-1F65-4C78-B3D3-1EC6A7A667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343ECA-D9B9-4386-B274-6F7BAF8FD91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46138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7FE5-F080-439A-B4C7-BC55B21D2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F54B2E-D84E-4EE8-A067-CDDE778A6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3B9274-594C-4FF6-B753-D35C0C4F7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5F873-3717-48E4-A6F6-2611DD9D261D}"/>
              </a:ext>
            </a:extLst>
          </p:cNvPr>
          <p:cNvSpPr>
            <a:spLocks noGrp="1"/>
          </p:cNvSpPr>
          <p:nvPr>
            <p:ph type="dt" sz="half" idx="10"/>
          </p:nvPr>
        </p:nvSpPr>
        <p:spPr/>
        <p:txBody>
          <a:bodyPr/>
          <a:lstStyle/>
          <a:p>
            <a:fld id="{B869F5A3-4260-43DA-9A37-CBDD4CF289C8}" type="datetimeFigureOut">
              <a:rPr lang="en-GB" smtClean="0"/>
              <a:t>30/10/2023</a:t>
            </a:fld>
            <a:endParaRPr lang="en-GB"/>
          </a:p>
        </p:txBody>
      </p:sp>
      <p:sp>
        <p:nvSpPr>
          <p:cNvPr id="6" name="Footer Placeholder 5">
            <a:extLst>
              <a:ext uri="{FF2B5EF4-FFF2-40B4-BE49-F238E27FC236}">
                <a16:creationId xmlns:a16="http://schemas.microsoft.com/office/drawing/2014/main" id="{0925D9BD-6E0E-4D63-801D-C7F59EFE8C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D92EE0-4D25-4ED7-990B-BA5B21703FE3}"/>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444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0E8C-D4D4-425F-87DF-CF17564B6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67D219-FDF0-4ACF-8EF3-CCE5B0009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70C6CE-8014-4738-87AC-23786ED7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54F25-75AF-4453-B365-16F6DA7C4098}"/>
              </a:ext>
            </a:extLst>
          </p:cNvPr>
          <p:cNvSpPr>
            <a:spLocks noGrp="1"/>
          </p:cNvSpPr>
          <p:nvPr>
            <p:ph type="dt" sz="half" idx="10"/>
          </p:nvPr>
        </p:nvSpPr>
        <p:spPr/>
        <p:txBody>
          <a:bodyPr/>
          <a:lstStyle/>
          <a:p>
            <a:fld id="{B869F5A3-4260-43DA-9A37-CBDD4CF289C8}" type="datetimeFigureOut">
              <a:rPr lang="en-GB" smtClean="0"/>
              <a:t>30/10/2023</a:t>
            </a:fld>
            <a:endParaRPr lang="en-GB"/>
          </a:p>
        </p:txBody>
      </p:sp>
      <p:sp>
        <p:nvSpPr>
          <p:cNvPr id="6" name="Footer Placeholder 5">
            <a:extLst>
              <a:ext uri="{FF2B5EF4-FFF2-40B4-BE49-F238E27FC236}">
                <a16:creationId xmlns:a16="http://schemas.microsoft.com/office/drawing/2014/main" id="{80D8B2A0-BDE3-4876-A522-A0360E9699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1EB9CB-6A2C-4599-838D-EE6FDF6782C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81299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3B54B-C93C-4722-BC68-58D3FADD4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5C756-3566-4C33-A9BE-C1E901179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28D7D-A200-412C-8832-63F719C95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9F5A3-4260-43DA-9A37-CBDD4CF289C8}" type="datetimeFigureOut">
              <a:rPr lang="en-GB" smtClean="0"/>
              <a:t>30/10/2023</a:t>
            </a:fld>
            <a:endParaRPr lang="en-GB"/>
          </a:p>
        </p:txBody>
      </p:sp>
      <p:sp>
        <p:nvSpPr>
          <p:cNvPr id="5" name="Footer Placeholder 4">
            <a:extLst>
              <a:ext uri="{FF2B5EF4-FFF2-40B4-BE49-F238E27FC236}">
                <a16:creationId xmlns:a16="http://schemas.microsoft.com/office/drawing/2014/main" id="{22D2F3BE-4A73-4F3E-8647-CDD47774F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7B2F4A-D9D9-4982-865D-8F26A120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2089A-6D49-4CEF-9D08-76C622D06676}" type="slidenum">
              <a:rPr lang="en-GB" smtClean="0"/>
              <a:t>‹#›</a:t>
            </a:fld>
            <a:endParaRPr lang="en-GB"/>
          </a:p>
        </p:txBody>
      </p:sp>
    </p:spTree>
    <p:extLst>
      <p:ext uri="{BB962C8B-B14F-4D97-AF65-F5344CB8AC3E}">
        <p14:creationId xmlns:p14="http://schemas.microsoft.com/office/powerpoint/2010/main" val="212794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goodfreephotos.com/vector-images/happy-water-droplet-vector-files.png.php"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openclipart.org/detail/280406/pencil-doodling"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hyperlink" Target="https://www.geograph.org.uk/photo/3833138"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www.geograph.org.uk/profile/7213"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creativecommons.org/licenses/by-sa/2.0/" TargetMode="External"/><Relationship Id="rId4" Type="http://schemas.openxmlformats.org/officeDocument/2006/relationships/image" Target="../media/image2.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hyperlink" Target="https://www.geograph.org.uk/photo/5836022"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www.geograph.org.uk/profile/62944"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creativecommons.org/licenses/by-sa/2.0/" TargetMode="External"/><Relationship Id="rId4" Type="http://schemas.openxmlformats.org/officeDocument/2006/relationships/image" Target="../media/image2.png"/><Relationship Id="rId9" Type="http://schemas.openxmlformats.org/officeDocument/2006/relationships/image" Target="../media/image12.jpg"/></Relationships>
</file>

<file path=ppt/slides/_rels/slide15.xml.rels><?xml version="1.0" encoding="UTF-8" standalone="yes"?>
<Relationships xmlns="http://schemas.openxmlformats.org/package/2006/relationships"><Relationship Id="rId8" Type="http://schemas.openxmlformats.org/officeDocument/2006/relationships/hyperlink" Target="https://www.geograph.org.uk/profile/26519" TargetMode="External"/><Relationship Id="rId3" Type="http://schemas.openxmlformats.org/officeDocument/2006/relationships/image" Target="../media/image1.png"/><Relationship Id="rId7" Type="http://schemas.openxmlformats.org/officeDocument/2006/relationships/hyperlink" Target="http://creativecommons.org/licenses/by-sa/2.0/" TargetMode="External"/><Relationship Id="rId12" Type="http://schemas.openxmlformats.org/officeDocument/2006/relationships/hyperlink" Target="https://www.goodfreephotos.com/vector-images/happy-water-droplet-vector-files.png.php"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3.jpg"/><Relationship Id="rId11" Type="http://schemas.microsoft.com/office/2007/relationships/hdphoto" Target="../media/hdphoto1.wdp"/><Relationship Id="rId5" Type="http://schemas.openxmlformats.org/officeDocument/2006/relationships/hyperlink" Target="https://openclipart.org/detail/280406/pencil-doodling" TargetMode="External"/><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geograph.org.uk/photo/5107531"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14.jpeg"/></Relationships>
</file>

<file path=ppt/slides/_rels/slide17.xml.rels><?xml version="1.0" encoding="UTF-8" standalone="yes"?>
<Relationships xmlns="http://schemas.openxmlformats.org/package/2006/relationships"><Relationship Id="rId8" Type="http://schemas.openxmlformats.org/officeDocument/2006/relationships/hyperlink" Target="https://www.geograph.org.uk/photo/2855121" TargetMode="External"/><Relationship Id="rId3" Type="http://schemas.openxmlformats.org/officeDocument/2006/relationships/image" Target="../media/image1.png"/><Relationship Id="rId7" Type="http://schemas.openxmlformats.org/officeDocument/2006/relationships/hyperlink" Target="https://www.geograph.org.uk/profile/560" TargetMode="External"/><Relationship Id="rId12" Type="http://schemas.openxmlformats.org/officeDocument/2006/relationships/hyperlink" Target="https://www.goodfreephotos.com/vector-images/happy-water-droplet-vector-files.png.php"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creativecommons.org/licenses/by-sa/2.0/" TargetMode="External"/><Relationship Id="rId11" Type="http://schemas.microsoft.com/office/2007/relationships/hdphoto" Target="../media/hdphoto1.wdp"/><Relationship Id="rId5" Type="http://schemas.openxmlformats.org/officeDocument/2006/relationships/hyperlink" Target="https://openclipart.org/detail/280406/pencil-doodling" TargetMode="External"/><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5.jpg"/></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hyperlink" Target="https://www.geograph.org.uk/photo/5164948"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6.jpg"/><Relationship Id="rId11" Type="http://schemas.openxmlformats.org/officeDocument/2006/relationships/hyperlink" Target="https://www.geograph.org.uk/profile/88793"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creativecommons.org/licenses/by-sa/2.0/" TargetMode="External"/><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hyperlink" Target="https://www.youtube.com/watch?v=F7xNJiU3ZgE" TargetMode="External"/><Relationship Id="rId3" Type="http://schemas.openxmlformats.org/officeDocument/2006/relationships/image" Target="../media/image17.jpeg"/><Relationship Id="rId7" Type="http://schemas.openxmlformats.org/officeDocument/2006/relationships/image" Target="../media/image3.png"/><Relationship Id="rId12" Type="http://schemas.openxmlformats.org/officeDocument/2006/relationships/hyperlink" Target="https://www.geograph.org.uk/photo/799578"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s://www.geograph.org.uk/profile/14840" TargetMode="External"/><Relationship Id="rId5" Type="http://schemas.openxmlformats.org/officeDocument/2006/relationships/image" Target="../media/image2.png"/><Relationship Id="rId10" Type="http://schemas.openxmlformats.org/officeDocument/2006/relationships/hyperlink" Target="http://creativecommons.org/licenses/by-sa/2.0/" TargetMode="External"/><Relationship Id="rId4" Type="http://schemas.openxmlformats.org/officeDocument/2006/relationships/image" Target="../media/image1.png"/><Relationship Id="rId9" Type="http://schemas.openxmlformats.org/officeDocument/2006/relationships/hyperlink" Target="https://www.goodfreephotos.com/vector-images/happy-water-droplet-vector-files.png.php"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19.png"/><Relationship Id="rId5" Type="http://schemas.openxmlformats.org/officeDocument/2006/relationships/hyperlink" Target="https://openclipart.org/detail/280406/pencil-doodling" TargetMode="External"/><Relationship Id="rId10" Type="http://schemas.openxmlformats.org/officeDocument/2006/relationships/hyperlink" Target="https://pixabay.com/en/boys-studying-children-student-1844435/" TargetMode="External"/><Relationship Id="rId4" Type="http://schemas.openxmlformats.org/officeDocument/2006/relationships/image" Target="../media/image2.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hyperlink" Target="https://www.geograph.org.uk/photo/7288257"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www.geograph.org.uk/profile/3298"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creativecommons.org/licenses/by-sa/2.0/" TargetMode="External"/><Relationship Id="rId4" Type="http://schemas.openxmlformats.org/officeDocument/2006/relationships/image" Target="../media/image2.png"/><Relationship Id="rId9"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hyperlink" Target="https://www.geograph.org.uk/photo/369272"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www.geograph.org.uk/profile/125"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creativecommons.org/licenses/by-sa/2.0/" TargetMode="External"/><Relationship Id="rId4" Type="http://schemas.openxmlformats.org/officeDocument/2006/relationships/image" Target="../media/image2.png"/><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hyperlink" Target="https://www.geograph.org.uk/photo/1515059"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www.geograph.org.uk/profile/39890"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creativecommons.org/licenses/by-sa/2.0/" TargetMode="External"/><Relationship Id="rId4" Type="http://schemas.openxmlformats.org/officeDocument/2006/relationships/image" Target="../media/image2.png"/><Relationship Id="rId9"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2.png"/><Relationship Id="rId10" Type="http://schemas.openxmlformats.org/officeDocument/2006/relationships/hyperlink" Target="https://www.bbc.co.uk/programmes/p00xr65v" TargetMode="External"/><Relationship Id="rId4" Type="http://schemas.openxmlformats.org/officeDocument/2006/relationships/image" Target="../media/image1.png"/><Relationship Id="rId9" Type="http://schemas.openxmlformats.org/officeDocument/2006/relationships/hyperlink" Target="https://www.goodfreephotos.com/vector-images/happy-water-droplet-vector-files.png.php"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hyperlink" Target="https://www.bbc.co.uk/bitesize/clips/z7fr87h" TargetMode="Externa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hyperlink" Target="https://www.goodfreephotos.com/vector-images/happy-water-droplet-vector-files.png.php"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6EB31A-2791-4976-922B-B05727066594}"/>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Coastal Flooding and Erosion</a:t>
            </a:r>
          </a:p>
        </p:txBody>
      </p:sp>
      <p:pic>
        <p:nvPicPr>
          <p:cNvPr id="5" name="Picture 4">
            <a:extLst>
              <a:ext uri="{FF2B5EF4-FFF2-40B4-BE49-F238E27FC236}">
                <a16:creationId xmlns:a16="http://schemas.microsoft.com/office/drawing/2014/main" id="{4F6F13F3-955B-48F3-9080-279AA38E793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6" name="Picture 5">
            <a:extLst>
              <a:ext uri="{FF2B5EF4-FFF2-40B4-BE49-F238E27FC236}">
                <a16:creationId xmlns:a16="http://schemas.microsoft.com/office/drawing/2014/main" id="{F6254C9B-FBDC-4027-A0AA-BCF1CC3C9C3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414117" y="6233410"/>
            <a:ext cx="706659" cy="539711"/>
          </a:xfrm>
          <a:prstGeom prst="rect">
            <a:avLst/>
          </a:prstGeom>
        </p:spPr>
      </p:pic>
      <p:pic>
        <p:nvPicPr>
          <p:cNvPr id="8" name="Picture 7">
            <a:extLst>
              <a:ext uri="{FF2B5EF4-FFF2-40B4-BE49-F238E27FC236}">
                <a16:creationId xmlns:a16="http://schemas.microsoft.com/office/drawing/2014/main" id="{B1FBF616-BC3A-4D9E-A529-F60B57EE2A53}"/>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47154" y="320721"/>
            <a:ext cx="945401" cy="1328672"/>
          </a:xfrm>
          <a:prstGeom prst="rect">
            <a:avLst/>
          </a:prstGeom>
        </p:spPr>
      </p:pic>
      <p:sp>
        <p:nvSpPr>
          <p:cNvPr id="24" name="TextBox 23">
            <a:extLst>
              <a:ext uri="{FF2B5EF4-FFF2-40B4-BE49-F238E27FC236}">
                <a16:creationId xmlns:a16="http://schemas.microsoft.com/office/drawing/2014/main" id="{CE33A09C-98F3-4C8C-97BD-B4C169F86EF1}"/>
              </a:ext>
            </a:extLst>
          </p:cNvPr>
          <p:cNvSpPr txBox="1"/>
          <p:nvPr/>
        </p:nvSpPr>
        <p:spPr>
          <a:xfrm>
            <a:off x="1655973" y="2117280"/>
            <a:ext cx="8880047"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a:t>To understand how our coastline is changing and how this affects the risk of flooding (coastal flooding and erosion).</a:t>
            </a:r>
          </a:p>
        </p:txBody>
      </p:sp>
      <p:sp>
        <p:nvSpPr>
          <p:cNvPr id="9" name="TextBox 8">
            <a:extLst>
              <a:ext uri="{FF2B5EF4-FFF2-40B4-BE49-F238E27FC236}">
                <a16:creationId xmlns:a16="http://schemas.microsoft.com/office/drawing/2014/main" id="{E2C89A80-7800-48D9-B1D9-D5E2B9F13507}"/>
              </a:ext>
            </a:extLst>
          </p:cNvPr>
          <p:cNvSpPr txBox="1"/>
          <p:nvPr/>
        </p:nvSpPr>
        <p:spPr>
          <a:xfrm>
            <a:off x="1655974" y="1456405"/>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aim:</a:t>
            </a:r>
          </a:p>
        </p:txBody>
      </p:sp>
      <p:sp>
        <p:nvSpPr>
          <p:cNvPr id="10" name="TextBox 9">
            <a:extLst>
              <a:ext uri="{FF2B5EF4-FFF2-40B4-BE49-F238E27FC236}">
                <a16:creationId xmlns:a16="http://schemas.microsoft.com/office/drawing/2014/main" id="{DA99B3E5-081E-43B2-A039-D1B21A8043BA}"/>
              </a:ext>
            </a:extLst>
          </p:cNvPr>
          <p:cNvSpPr txBox="1"/>
          <p:nvPr/>
        </p:nvSpPr>
        <p:spPr>
          <a:xfrm>
            <a:off x="1655973" y="3743246"/>
            <a:ext cx="8880047" cy="2677656"/>
          </a:xfrm>
          <a:prstGeom prst="rect">
            <a:avLst/>
          </a:prstGeom>
          <a:noFill/>
        </p:spPr>
        <p:txBody>
          <a:bodyPr wrap="square" rtlCol="0">
            <a:spAutoFit/>
          </a:bodyPr>
          <a:lstStyle/>
          <a:p>
            <a:pPr marL="342900" lvl="0" indent="-342900">
              <a:buFont typeface="Arial" panose="020B0604020202020204" pitchFamily="34" charset="0"/>
              <a:buChar char="•"/>
            </a:pPr>
            <a:r>
              <a:rPr lang="en-GB" sz="2400" dirty="0"/>
              <a:t>To understand what a coast is and that the shape is constantly changing.</a:t>
            </a:r>
          </a:p>
          <a:p>
            <a:pPr marL="342900" lvl="0" indent="-342900">
              <a:buFont typeface="Arial" panose="020B0604020202020204" pitchFamily="34" charset="0"/>
              <a:buChar char="•"/>
            </a:pPr>
            <a:r>
              <a:rPr lang="en-GB" sz="2400" dirty="0"/>
              <a:t>To understand how a coastline changes.</a:t>
            </a:r>
          </a:p>
          <a:p>
            <a:pPr marL="342900" lvl="0" indent="-342900">
              <a:buFont typeface="Arial" panose="020B0604020202020204" pitchFamily="34" charset="0"/>
              <a:buChar char="•"/>
            </a:pPr>
            <a:r>
              <a:rPr lang="en-GB" sz="2400" dirty="0"/>
              <a:t>To understand the impacts of a changing coastline and how this can affect flood risk. </a:t>
            </a:r>
          </a:p>
          <a:p>
            <a:pPr marL="342900" indent="-342900">
              <a:buFont typeface="Arial" panose="020B0604020202020204" pitchFamily="34" charset="0"/>
              <a:buChar char="•"/>
            </a:pPr>
            <a:r>
              <a:rPr lang="en-GB" sz="2400" dirty="0"/>
              <a:t>To understand how climate change and rising sea levels can cause an increase in coastal flooding and erosion. </a:t>
            </a:r>
          </a:p>
        </p:txBody>
      </p:sp>
      <p:sp>
        <p:nvSpPr>
          <p:cNvPr id="11" name="TextBox 10">
            <a:extLst>
              <a:ext uri="{FF2B5EF4-FFF2-40B4-BE49-F238E27FC236}">
                <a16:creationId xmlns:a16="http://schemas.microsoft.com/office/drawing/2014/main" id="{540FED8A-91B0-45C6-BB44-BC3BC937F09B}"/>
              </a:ext>
            </a:extLst>
          </p:cNvPr>
          <p:cNvSpPr txBox="1"/>
          <p:nvPr/>
        </p:nvSpPr>
        <p:spPr>
          <a:xfrm>
            <a:off x="1655973" y="2973805"/>
            <a:ext cx="4821026"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objectives:</a:t>
            </a:r>
          </a:p>
        </p:txBody>
      </p:sp>
    </p:spTree>
    <p:extLst>
      <p:ext uri="{BB962C8B-B14F-4D97-AF65-F5344CB8AC3E}">
        <p14:creationId xmlns:p14="http://schemas.microsoft.com/office/powerpoint/2010/main" val="217662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Word search</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graphicFrame>
        <p:nvGraphicFramePr>
          <p:cNvPr id="26" name="Table 25">
            <a:extLst>
              <a:ext uri="{FF2B5EF4-FFF2-40B4-BE49-F238E27FC236}">
                <a16:creationId xmlns:a16="http://schemas.microsoft.com/office/drawing/2014/main" id="{2F866B64-17B5-42FD-9CE6-9742A2407444}"/>
              </a:ext>
            </a:extLst>
          </p:cNvPr>
          <p:cNvGraphicFramePr>
            <a:graphicFrameLocks noGrp="1"/>
          </p:cNvGraphicFramePr>
          <p:nvPr>
            <p:extLst>
              <p:ext uri="{D42A27DB-BD31-4B8C-83A1-F6EECF244321}">
                <p14:modId xmlns:p14="http://schemas.microsoft.com/office/powerpoint/2010/main" val="1310733710"/>
              </p:ext>
            </p:extLst>
          </p:nvPr>
        </p:nvGraphicFramePr>
        <p:xfrm>
          <a:off x="180314" y="1875690"/>
          <a:ext cx="5631278" cy="4828424"/>
        </p:xfrm>
        <a:graphic>
          <a:graphicData uri="http://schemas.openxmlformats.org/drawingml/2006/table">
            <a:tbl>
              <a:tblPr firstRow="1" bandRow="1">
                <a:tableStyleId>{5940675A-B579-460E-94D1-54222C63F5DA}</a:tableStyleId>
              </a:tblPr>
              <a:tblGrid>
                <a:gridCol w="484621">
                  <a:extLst>
                    <a:ext uri="{9D8B030D-6E8A-4147-A177-3AD203B41FA5}">
                      <a16:colId xmlns:a16="http://schemas.microsoft.com/office/drawing/2014/main" val="2381133741"/>
                    </a:ext>
                  </a:extLst>
                </a:gridCol>
                <a:gridCol w="484621">
                  <a:extLst>
                    <a:ext uri="{9D8B030D-6E8A-4147-A177-3AD203B41FA5}">
                      <a16:colId xmlns:a16="http://schemas.microsoft.com/office/drawing/2014/main" val="2103194075"/>
                    </a:ext>
                  </a:extLst>
                </a:gridCol>
                <a:gridCol w="484621">
                  <a:extLst>
                    <a:ext uri="{9D8B030D-6E8A-4147-A177-3AD203B41FA5}">
                      <a16:colId xmlns:a16="http://schemas.microsoft.com/office/drawing/2014/main" val="3329976768"/>
                    </a:ext>
                  </a:extLst>
                </a:gridCol>
                <a:gridCol w="484621">
                  <a:extLst>
                    <a:ext uri="{9D8B030D-6E8A-4147-A177-3AD203B41FA5}">
                      <a16:colId xmlns:a16="http://schemas.microsoft.com/office/drawing/2014/main" val="3465311442"/>
                    </a:ext>
                  </a:extLst>
                </a:gridCol>
                <a:gridCol w="484621">
                  <a:extLst>
                    <a:ext uri="{9D8B030D-6E8A-4147-A177-3AD203B41FA5}">
                      <a16:colId xmlns:a16="http://schemas.microsoft.com/office/drawing/2014/main" val="106842318"/>
                    </a:ext>
                  </a:extLst>
                </a:gridCol>
                <a:gridCol w="484621">
                  <a:extLst>
                    <a:ext uri="{9D8B030D-6E8A-4147-A177-3AD203B41FA5}">
                      <a16:colId xmlns:a16="http://schemas.microsoft.com/office/drawing/2014/main" val="1005915943"/>
                    </a:ext>
                  </a:extLst>
                </a:gridCol>
                <a:gridCol w="484621">
                  <a:extLst>
                    <a:ext uri="{9D8B030D-6E8A-4147-A177-3AD203B41FA5}">
                      <a16:colId xmlns:a16="http://schemas.microsoft.com/office/drawing/2014/main" val="3717950541"/>
                    </a:ext>
                  </a:extLst>
                </a:gridCol>
                <a:gridCol w="484621">
                  <a:extLst>
                    <a:ext uri="{9D8B030D-6E8A-4147-A177-3AD203B41FA5}">
                      <a16:colId xmlns:a16="http://schemas.microsoft.com/office/drawing/2014/main" val="539014156"/>
                    </a:ext>
                  </a:extLst>
                </a:gridCol>
                <a:gridCol w="484621">
                  <a:extLst>
                    <a:ext uri="{9D8B030D-6E8A-4147-A177-3AD203B41FA5}">
                      <a16:colId xmlns:a16="http://schemas.microsoft.com/office/drawing/2014/main" val="3174363987"/>
                    </a:ext>
                  </a:extLst>
                </a:gridCol>
                <a:gridCol w="392534">
                  <a:extLst>
                    <a:ext uri="{9D8B030D-6E8A-4147-A177-3AD203B41FA5}">
                      <a16:colId xmlns:a16="http://schemas.microsoft.com/office/drawing/2014/main" val="3061199459"/>
                    </a:ext>
                  </a:extLst>
                </a:gridCol>
                <a:gridCol w="392534">
                  <a:extLst>
                    <a:ext uri="{9D8B030D-6E8A-4147-A177-3AD203B41FA5}">
                      <a16:colId xmlns:a16="http://schemas.microsoft.com/office/drawing/2014/main" val="2242324189"/>
                    </a:ext>
                  </a:extLst>
                </a:gridCol>
                <a:gridCol w="484621">
                  <a:extLst>
                    <a:ext uri="{9D8B030D-6E8A-4147-A177-3AD203B41FA5}">
                      <a16:colId xmlns:a16="http://schemas.microsoft.com/office/drawing/2014/main" val="235570404"/>
                    </a:ext>
                  </a:extLst>
                </a:gridCol>
              </a:tblGrid>
              <a:tr h="423588">
                <a:tc>
                  <a:txBody>
                    <a:bodyPr/>
                    <a:lstStyle/>
                    <a:p>
                      <a:pPr algn="ctr"/>
                      <a:r>
                        <a:rPr lang="en-GB" b="1" dirty="0">
                          <a:solidFill>
                            <a:schemeClr val="tx1"/>
                          </a:solidFill>
                        </a:rPr>
                        <a:t>S</a:t>
                      </a:r>
                    </a:p>
                  </a:txBody>
                  <a:tcPr/>
                </a:tc>
                <a:tc>
                  <a:txBody>
                    <a:bodyPr/>
                    <a:lstStyle/>
                    <a:p>
                      <a:pPr algn="ctr"/>
                      <a:r>
                        <a:rPr lang="en-GB" b="1" dirty="0">
                          <a:solidFill>
                            <a:schemeClr val="tx1"/>
                          </a:solidFill>
                        </a:rPr>
                        <a:t>Z</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Y</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H</a:t>
                      </a:r>
                    </a:p>
                  </a:txBody>
                  <a:tcPr/>
                </a:tc>
                <a:tc>
                  <a:txBody>
                    <a:bodyPr/>
                    <a:lstStyle/>
                    <a:p>
                      <a:pPr algn="ctr"/>
                      <a:r>
                        <a:rPr lang="en-GB" b="1" dirty="0">
                          <a:solidFill>
                            <a:srgbClr val="FF0000"/>
                          </a:solidFill>
                        </a:rPr>
                        <a:t>A</a:t>
                      </a:r>
                    </a:p>
                  </a:txBody>
                  <a:tcPr/>
                </a:tc>
                <a:extLst>
                  <a:ext uri="{0D108BD9-81ED-4DB2-BD59-A6C34878D82A}">
                    <a16:rowId xmlns:a16="http://schemas.microsoft.com/office/drawing/2014/main" val="685591794"/>
                  </a:ext>
                </a:extLst>
              </a:tr>
              <a:tr h="395446">
                <a:tc>
                  <a:txBody>
                    <a:bodyPr/>
                    <a:lstStyle/>
                    <a:p>
                      <a:pPr algn="ctr"/>
                      <a:r>
                        <a:rPr lang="en-GB" b="1" dirty="0">
                          <a:solidFill>
                            <a:schemeClr val="tx1"/>
                          </a:solidFill>
                        </a:rPr>
                        <a:t>Q</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H</a:t>
                      </a:r>
                    </a:p>
                  </a:txBody>
                  <a:tcPr/>
                </a:tc>
                <a:tc>
                  <a:txBody>
                    <a:bodyPr/>
                    <a:lstStyle/>
                    <a:p>
                      <a:pPr algn="ctr"/>
                      <a:r>
                        <a:rPr lang="en-GB" b="1" dirty="0">
                          <a:solidFill>
                            <a:srgbClr val="FF0000"/>
                          </a:solidFill>
                        </a:rPr>
                        <a:t>R</a:t>
                      </a:r>
                    </a:p>
                  </a:txBody>
                  <a:tcPr/>
                </a:tc>
                <a:extLst>
                  <a:ext uri="{0D108BD9-81ED-4DB2-BD59-A6C34878D82A}">
                    <a16:rowId xmlns:a16="http://schemas.microsoft.com/office/drawing/2014/main" val="81158510"/>
                  </a:ext>
                </a:extLst>
              </a:tr>
              <a:tr h="400939">
                <a:tc>
                  <a:txBody>
                    <a:bodyPr/>
                    <a:lstStyle/>
                    <a:p>
                      <a:pPr algn="ctr"/>
                      <a:r>
                        <a:rPr lang="en-GB" b="1" dirty="0">
                          <a:solidFill>
                            <a:schemeClr val="tx1"/>
                          </a:solidFill>
                        </a:rPr>
                        <a:t>U</a:t>
                      </a:r>
                    </a:p>
                  </a:txBody>
                  <a:tcPr/>
                </a:tc>
                <a:tc>
                  <a:txBody>
                    <a:bodyPr/>
                    <a:lstStyle/>
                    <a:p>
                      <a:pPr algn="ctr"/>
                      <a:r>
                        <a:rPr lang="en-GB" b="1" dirty="0">
                          <a:solidFill>
                            <a:srgbClr val="FF0000"/>
                          </a:solidFill>
                        </a:rPr>
                        <a:t>H</a:t>
                      </a:r>
                    </a:p>
                  </a:txBody>
                  <a:tcPr/>
                </a:tc>
                <a:tc>
                  <a:txBody>
                    <a:bodyPr/>
                    <a:lstStyle/>
                    <a:p>
                      <a:pPr algn="ctr"/>
                      <a:r>
                        <a:rPr lang="en-GB" b="1" dirty="0">
                          <a:solidFill>
                            <a:srgbClr val="FF0000"/>
                          </a:solidFill>
                        </a:rPr>
                        <a:t>E</a:t>
                      </a:r>
                    </a:p>
                  </a:txBody>
                  <a:tcPr/>
                </a:tc>
                <a:tc>
                  <a:txBody>
                    <a:bodyPr/>
                    <a:lstStyle/>
                    <a:p>
                      <a:pPr algn="ctr"/>
                      <a:r>
                        <a:rPr lang="en-GB" b="1" dirty="0">
                          <a:solidFill>
                            <a:srgbClr val="FF0000"/>
                          </a:solidFill>
                        </a:rPr>
                        <a:t>A</a:t>
                      </a:r>
                    </a:p>
                  </a:txBody>
                  <a:tcPr/>
                </a:tc>
                <a:tc>
                  <a:txBody>
                    <a:bodyPr/>
                    <a:lstStyle/>
                    <a:p>
                      <a:pPr algn="ctr"/>
                      <a:r>
                        <a:rPr lang="en-GB" b="1" dirty="0">
                          <a:solidFill>
                            <a:srgbClr val="FF0000"/>
                          </a:solidFill>
                        </a:rPr>
                        <a:t>D</a:t>
                      </a:r>
                    </a:p>
                  </a:txBody>
                  <a:tcPr/>
                </a:tc>
                <a:tc>
                  <a:txBody>
                    <a:bodyPr/>
                    <a:lstStyle/>
                    <a:p>
                      <a:pPr algn="ctr"/>
                      <a:r>
                        <a:rPr lang="en-GB" b="1" dirty="0">
                          <a:solidFill>
                            <a:srgbClr val="FF0000"/>
                          </a:solidFill>
                        </a:rPr>
                        <a:t>L</a:t>
                      </a:r>
                    </a:p>
                  </a:txBody>
                  <a:tcPr/>
                </a:tc>
                <a:tc>
                  <a:txBody>
                    <a:bodyPr/>
                    <a:lstStyle/>
                    <a:p>
                      <a:pPr algn="ctr"/>
                      <a:r>
                        <a:rPr lang="en-GB" b="1" dirty="0">
                          <a:solidFill>
                            <a:srgbClr val="FF0000"/>
                          </a:solidFill>
                        </a:rPr>
                        <a:t>A</a:t>
                      </a:r>
                    </a:p>
                  </a:txBody>
                  <a:tcPr/>
                </a:tc>
                <a:tc>
                  <a:txBody>
                    <a:bodyPr/>
                    <a:lstStyle/>
                    <a:p>
                      <a:pPr algn="ctr"/>
                      <a:r>
                        <a:rPr lang="en-GB" b="1" dirty="0">
                          <a:solidFill>
                            <a:srgbClr val="FF0000"/>
                          </a:solidFill>
                        </a:rPr>
                        <a:t>N</a:t>
                      </a:r>
                    </a:p>
                  </a:txBody>
                  <a:tcPr/>
                </a:tc>
                <a:tc>
                  <a:txBody>
                    <a:bodyPr/>
                    <a:lstStyle/>
                    <a:p>
                      <a:pPr algn="ctr"/>
                      <a:r>
                        <a:rPr lang="en-GB" b="1" dirty="0">
                          <a:solidFill>
                            <a:srgbClr val="FF0000"/>
                          </a:solidFill>
                        </a:rPr>
                        <a:t>D</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E</a:t>
                      </a:r>
                    </a:p>
                  </a:txBody>
                  <a:tcPr/>
                </a:tc>
                <a:tc>
                  <a:txBody>
                    <a:bodyPr/>
                    <a:lstStyle/>
                    <a:p>
                      <a:pPr algn="ctr"/>
                      <a:r>
                        <a:rPr lang="en-GB" b="1" dirty="0">
                          <a:solidFill>
                            <a:srgbClr val="FF0000"/>
                          </a:solidFill>
                        </a:rPr>
                        <a:t>C</a:t>
                      </a:r>
                    </a:p>
                  </a:txBody>
                  <a:tcPr/>
                </a:tc>
                <a:extLst>
                  <a:ext uri="{0D108BD9-81ED-4DB2-BD59-A6C34878D82A}">
                    <a16:rowId xmlns:a16="http://schemas.microsoft.com/office/drawing/2014/main" val="3030737312"/>
                  </a:ext>
                </a:extLst>
              </a:tr>
              <a:tr h="400939">
                <a:tc>
                  <a:txBody>
                    <a:bodyPr/>
                    <a:lstStyle/>
                    <a:p>
                      <a:pPr algn="ctr"/>
                      <a:r>
                        <a:rPr lang="en-GB" b="1" dirty="0">
                          <a:solidFill>
                            <a:schemeClr val="tx1"/>
                          </a:solidFill>
                        </a:rPr>
                        <a:t>K</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M</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P</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A</a:t>
                      </a:r>
                    </a:p>
                  </a:txBody>
                  <a:tcPr/>
                </a:tc>
                <a:tc>
                  <a:txBody>
                    <a:bodyPr/>
                    <a:lstStyle/>
                    <a:p>
                      <a:pPr algn="ctr"/>
                      <a:r>
                        <a:rPr lang="en-GB" b="1" dirty="0">
                          <a:solidFill>
                            <a:srgbClr val="FF0000"/>
                          </a:solidFill>
                        </a:rPr>
                        <a:t>H</a:t>
                      </a:r>
                    </a:p>
                  </a:txBody>
                  <a:tcPr/>
                </a:tc>
                <a:extLst>
                  <a:ext uri="{0D108BD9-81ED-4DB2-BD59-A6C34878D82A}">
                    <a16:rowId xmlns:a16="http://schemas.microsoft.com/office/drawing/2014/main" val="3963121957"/>
                  </a:ext>
                </a:extLst>
              </a:tr>
              <a:tr h="400939">
                <a:tc>
                  <a:txBody>
                    <a:bodyPr/>
                    <a:lstStyle/>
                    <a:p>
                      <a:pPr algn="ctr"/>
                      <a:r>
                        <a:rPr lang="en-GB" b="1" dirty="0">
                          <a:solidFill>
                            <a:schemeClr val="tx1"/>
                          </a:solidFill>
                        </a:rPr>
                        <a:t>R</a:t>
                      </a:r>
                    </a:p>
                  </a:txBody>
                  <a:tcPr/>
                </a:tc>
                <a:tc>
                  <a:txBody>
                    <a:bodyPr/>
                    <a:lstStyle/>
                    <a:p>
                      <a:pPr algn="ctr"/>
                      <a:r>
                        <a:rPr lang="en-GB" b="1" dirty="0">
                          <a:solidFill>
                            <a:schemeClr val="tx1"/>
                          </a:solidFill>
                        </a:rPr>
                        <a:t>T</a:t>
                      </a:r>
                    </a:p>
                  </a:txBody>
                  <a:tcPr/>
                </a:tc>
                <a:tc>
                  <a:txBody>
                    <a:bodyPr/>
                    <a:lstStyle/>
                    <a:p>
                      <a:pPr algn="ctr"/>
                      <a:r>
                        <a:rPr lang="en-GB" b="1" dirty="0">
                          <a:solidFill>
                            <a:srgbClr val="FF0000"/>
                          </a:solidFill>
                        </a:rPr>
                        <a:t>E</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P</a:t>
                      </a:r>
                    </a:p>
                  </a:txBody>
                  <a:tcPr/>
                </a:tc>
                <a:tc>
                  <a:txBody>
                    <a:bodyPr/>
                    <a:lstStyle/>
                    <a:p>
                      <a:pPr algn="ctr"/>
                      <a:r>
                        <a:rPr lang="en-GB" b="1" dirty="0">
                          <a:solidFill>
                            <a:schemeClr val="tx1"/>
                          </a:solidFill>
                        </a:rPr>
                        <a:t>V</a:t>
                      </a:r>
                    </a:p>
                  </a:txBody>
                  <a:tcPr/>
                </a:tc>
                <a:tc>
                  <a:txBody>
                    <a:bodyPr/>
                    <a:lstStyle/>
                    <a:p>
                      <a:pPr algn="ctr"/>
                      <a:r>
                        <a:rPr lang="en-GB" b="1" dirty="0">
                          <a:solidFill>
                            <a:schemeClr val="tx1"/>
                          </a:solidFill>
                        </a:rPr>
                        <a:t>M</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Y</a:t>
                      </a:r>
                    </a:p>
                  </a:txBody>
                  <a:tcPr/>
                </a:tc>
                <a:extLst>
                  <a:ext uri="{0D108BD9-81ED-4DB2-BD59-A6C34878D82A}">
                    <a16:rowId xmlns:a16="http://schemas.microsoft.com/office/drawing/2014/main" val="2578070085"/>
                  </a:ext>
                </a:extLst>
              </a:tr>
              <a:tr h="400939">
                <a:tc>
                  <a:txBody>
                    <a:bodyPr/>
                    <a:lstStyle/>
                    <a:p>
                      <a:pPr algn="ctr"/>
                      <a:r>
                        <a:rPr lang="en-GB" b="1" dirty="0">
                          <a:solidFill>
                            <a:schemeClr val="tx1"/>
                          </a:solidFill>
                        </a:rPr>
                        <a:t>T</a:t>
                      </a:r>
                    </a:p>
                  </a:txBody>
                  <a:tcPr/>
                </a:tc>
                <a:tc>
                  <a:txBody>
                    <a:bodyPr/>
                    <a:lstStyle/>
                    <a:p>
                      <a:pPr algn="ctr"/>
                      <a:r>
                        <a:rPr lang="en-GB" b="1" dirty="0">
                          <a:solidFill>
                            <a:srgbClr val="FF0000"/>
                          </a:solidFill>
                        </a:rPr>
                        <a:t>B</a:t>
                      </a:r>
                    </a:p>
                  </a:txBody>
                  <a:tcPr/>
                </a:tc>
                <a:tc>
                  <a:txBody>
                    <a:bodyPr/>
                    <a:lstStyle/>
                    <a:p>
                      <a:pPr algn="ctr"/>
                      <a:r>
                        <a:rPr lang="en-GB" b="1" dirty="0">
                          <a:solidFill>
                            <a:srgbClr val="FF0000"/>
                          </a:solidFill>
                        </a:rPr>
                        <a:t>R</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V</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L</a:t>
                      </a:r>
                    </a:p>
                  </a:txBody>
                  <a:tcPr/>
                </a:tc>
                <a:tc>
                  <a:txBody>
                    <a:bodyPr/>
                    <a:lstStyle/>
                    <a:p>
                      <a:pPr algn="ctr"/>
                      <a:r>
                        <a:rPr lang="en-GB" b="1" dirty="0">
                          <a:solidFill>
                            <a:srgbClr val="FF0000"/>
                          </a:solidFill>
                        </a:rPr>
                        <a:t>S</a:t>
                      </a:r>
                    </a:p>
                  </a:txBody>
                  <a:tcPr/>
                </a:tc>
                <a:extLst>
                  <a:ext uri="{0D108BD9-81ED-4DB2-BD59-A6C34878D82A}">
                    <a16:rowId xmlns:a16="http://schemas.microsoft.com/office/drawing/2014/main" val="2027299013"/>
                  </a:ext>
                </a:extLst>
              </a:tr>
              <a:tr h="400939">
                <a:tc>
                  <a:txBody>
                    <a:bodyPr/>
                    <a:lstStyle/>
                    <a:p>
                      <a:pPr algn="ctr"/>
                      <a:r>
                        <a:rPr lang="en-GB" b="1" dirty="0">
                          <a:solidFill>
                            <a:schemeClr val="tx1"/>
                          </a:solidFill>
                        </a:rPr>
                        <a:t>A</a:t>
                      </a:r>
                    </a:p>
                  </a:txBody>
                  <a:tcPr/>
                </a:tc>
                <a:tc>
                  <a:txBody>
                    <a:bodyPr/>
                    <a:lstStyle/>
                    <a:p>
                      <a:pPr algn="ctr"/>
                      <a:r>
                        <a:rPr lang="en-GB" b="1" dirty="0">
                          <a:solidFill>
                            <a:srgbClr val="FF0000"/>
                          </a:solidFill>
                        </a:rPr>
                        <a:t>E</a:t>
                      </a:r>
                    </a:p>
                  </a:txBody>
                  <a:tcPr/>
                </a:tc>
                <a:tc>
                  <a:txBody>
                    <a:bodyPr/>
                    <a:lstStyle/>
                    <a:p>
                      <a:pPr algn="ctr"/>
                      <a:r>
                        <a:rPr lang="en-GB" b="1" dirty="0">
                          <a:solidFill>
                            <a:srgbClr val="FF0000"/>
                          </a:solidFill>
                        </a:rPr>
                        <a:t>O</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K</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W</a:t>
                      </a:r>
                    </a:p>
                  </a:txBody>
                  <a:tcPr/>
                </a:tc>
                <a:tc>
                  <a:txBody>
                    <a:bodyPr/>
                    <a:lstStyle/>
                    <a:p>
                      <a:pPr algn="ctr"/>
                      <a:r>
                        <a:rPr lang="en-GB" b="1" dirty="0">
                          <a:solidFill>
                            <a:schemeClr val="tx1"/>
                          </a:solidFill>
                        </a:rPr>
                        <a:t>W</a:t>
                      </a:r>
                    </a:p>
                  </a:txBody>
                  <a:tcPr/>
                </a:tc>
                <a:tc>
                  <a:txBody>
                    <a:bodyPr/>
                    <a:lstStyle/>
                    <a:p>
                      <a:pPr algn="ctr"/>
                      <a:r>
                        <a:rPr lang="en-GB" b="1" dirty="0">
                          <a:solidFill>
                            <a:srgbClr val="FF0000"/>
                          </a:solidFill>
                        </a:rPr>
                        <a:t>B</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A</a:t>
                      </a:r>
                    </a:p>
                  </a:txBody>
                  <a:tcPr/>
                </a:tc>
                <a:tc>
                  <a:txBody>
                    <a:bodyPr/>
                    <a:lstStyle/>
                    <a:p>
                      <a:pPr algn="ctr"/>
                      <a:r>
                        <a:rPr lang="en-GB" b="1" dirty="0">
                          <a:solidFill>
                            <a:srgbClr val="FF0000"/>
                          </a:solidFill>
                        </a:rPr>
                        <a:t>E</a:t>
                      </a:r>
                    </a:p>
                  </a:txBody>
                  <a:tcPr/>
                </a:tc>
                <a:extLst>
                  <a:ext uri="{0D108BD9-81ED-4DB2-BD59-A6C34878D82A}">
                    <a16:rowId xmlns:a16="http://schemas.microsoft.com/office/drawing/2014/main" val="1342776352"/>
                  </a:ext>
                </a:extLst>
              </a:tr>
              <a:tr h="400939">
                <a:tc>
                  <a:txBody>
                    <a:bodyPr/>
                    <a:lstStyle/>
                    <a:p>
                      <a:pPr algn="ctr"/>
                      <a:r>
                        <a:rPr lang="en-GB" b="1" dirty="0">
                          <a:solidFill>
                            <a:schemeClr val="tx1"/>
                          </a:solidFill>
                        </a:rPr>
                        <a:t>R</a:t>
                      </a:r>
                    </a:p>
                  </a:txBody>
                  <a:tcPr/>
                </a:tc>
                <a:tc>
                  <a:txBody>
                    <a:bodyPr/>
                    <a:lstStyle/>
                    <a:p>
                      <a:pPr algn="ctr"/>
                      <a:r>
                        <a:rPr lang="en-GB" b="1" dirty="0">
                          <a:solidFill>
                            <a:srgbClr val="FF0000"/>
                          </a:solidFill>
                        </a:rPr>
                        <a:t>A</a:t>
                      </a:r>
                    </a:p>
                  </a:txBody>
                  <a:tcPr/>
                </a:tc>
                <a:tc>
                  <a:txBody>
                    <a:bodyPr/>
                    <a:lstStyle/>
                    <a:p>
                      <a:pPr algn="ctr"/>
                      <a:r>
                        <a:rPr lang="en-GB" b="1" dirty="0">
                          <a:solidFill>
                            <a:srgbClr val="FF0000"/>
                          </a:solidFill>
                        </a:rPr>
                        <a:t>S</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E</a:t>
                      </a:r>
                    </a:p>
                  </a:txBody>
                  <a:tcPr/>
                </a:tc>
                <a:tc>
                  <a:txBody>
                    <a:bodyPr/>
                    <a:lstStyle/>
                    <a:p>
                      <a:pPr algn="ctr"/>
                      <a:r>
                        <a:rPr lang="en-GB" b="1" dirty="0">
                          <a:solidFill>
                            <a:srgbClr val="FF0000"/>
                          </a:solidFill>
                        </a:rPr>
                        <a:t>A</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R</a:t>
                      </a:r>
                    </a:p>
                  </a:txBody>
                  <a:tcPr/>
                </a:tc>
                <a:tc>
                  <a:txBody>
                    <a:bodyPr/>
                    <a:lstStyle/>
                    <a:p>
                      <a:pPr algn="ctr"/>
                      <a:r>
                        <a:rPr lang="en-GB" b="1" dirty="0">
                          <a:solidFill>
                            <a:srgbClr val="FF0000"/>
                          </a:solidFill>
                        </a:rPr>
                        <a:t>A</a:t>
                      </a:r>
                    </a:p>
                  </a:txBody>
                  <a:tcPr/>
                </a:tc>
                <a:extLst>
                  <a:ext uri="{0D108BD9-81ED-4DB2-BD59-A6C34878D82A}">
                    <a16:rowId xmlns:a16="http://schemas.microsoft.com/office/drawing/2014/main" val="3879899531"/>
                  </a:ext>
                </a:extLst>
              </a:tr>
              <a:tr h="400939">
                <a:tc>
                  <a:txBody>
                    <a:bodyPr/>
                    <a:lstStyle/>
                    <a:p>
                      <a:pPr algn="ctr"/>
                      <a:r>
                        <a:rPr lang="en-GB" b="1" dirty="0">
                          <a:solidFill>
                            <a:schemeClr val="tx1"/>
                          </a:solidFill>
                        </a:rPr>
                        <a:t>C</a:t>
                      </a:r>
                    </a:p>
                  </a:txBody>
                  <a:tcPr/>
                </a:tc>
                <a:tc>
                  <a:txBody>
                    <a:bodyPr/>
                    <a:lstStyle/>
                    <a:p>
                      <a:pPr algn="ctr"/>
                      <a:r>
                        <a:rPr lang="en-GB" b="1" dirty="0">
                          <a:solidFill>
                            <a:srgbClr val="FF0000"/>
                          </a:solidFill>
                        </a:rPr>
                        <a:t>C</a:t>
                      </a:r>
                    </a:p>
                  </a:txBody>
                  <a:tcPr/>
                </a:tc>
                <a:tc>
                  <a:txBody>
                    <a:bodyPr/>
                    <a:lstStyle/>
                    <a:p>
                      <a:pPr algn="ctr"/>
                      <a:r>
                        <a:rPr lang="en-GB" b="1" dirty="0">
                          <a:solidFill>
                            <a:srgbClr val="FF0000"/>
                          </a:solidFill>
                        </a:rPr>
                        <a:t>I</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C</a:t>
                      </a:r>
                    </a:p>
                  </a:txBody>
                  <a:tcPr/>
                </a:tc>
                <a:tc>
                  <a:txBody>
                    <a:bodyPr/>
                    <a:lstStyle/>
                    <a:p>
                      <a:pPr algn="ctr"/>
                      <a:r>
                        <a:rPr lang="en-GB" b="1" dirty="0">
                          <a:solidFill>
                            <a:srgbClr val="FF0000"/>
                          </a:solidFill>
                        </a:rPr>
                        <a:t>C</a:t>
                      </a:r>
                    </a:p>
                  </a:txBody>
                  <a:tcPr/>
                </a:tc>
                <a:tc>
                  <a:txBody>
                    <a:bodyPr/>
                    <a:lstStyle/>
                    <a:p>
                      <a:pPr algn="ctr"/>
                      <a:r>
                        <a:rPr lang="en-GB" b="1" dirty="0">
                          <a:solidFill>
                            <a:schemeClr val="tx1"/>
                          </a:solidFill>
                        </a:rPr>
                        <a:t>T</a:t>
                      </a:r>
                    </a:p>
                  </a:txBody>
                  <a:tcPr/>
                </a:tc>
                <a:tc>
                  <a:txBody>
                    <a:bodyPr/>
                    <a:lstStyle/>
                    <a:p>
                      <a:pPr algn="ctr"/>
                      <a:r>
                        <a:rPr lang="en-GB" b="1" dirty="0">
                          <a:solidFill>
                            <a:srgbClr val="FF0000"/>
                          </a:solidFill>
                        </a:rPr>
                        <a:t>Y</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T</a:t>
                      </a:r>
                    </a:p>
                  </a:txBody>
                  <a:tcPr/>
                </a:tc>
                <a:tc>
                  <a:txBody>
                    <a:bodyPr/>
                    <a:lstStyle/>
                    <a:p>
                      <a:pPr algn="ctr"/>
                      <a:r>
                        <a:rPr lang="en-GB" b="1" dirty="0">
                          <a:solidFill>
                            <a:srgbClr val="FF0000"/>
                          </a:solidFill>
                        </a:rPr>
                        <a:t>S</a:t>
                      </a:r>
                    </a:p>
                  </a:txBody>
                  <a:tcPr/>
                </a:tc>
                <a:extLst>
                  <a:ext uri="{0D108BD9-81ED-4DB2-BD59-A6C34878D82A}">
                    <a16:rowId xmlns:a16="http://schemas.microsoft.com/office/drawing/2014/main" val="2772380957"/>
                  </a:ext>
                </a:extLst>
              </a:tr>
              <a:tr h="400939">
                <a:tc>
                  <a:txBody>
                    <a:bodyPr/>
                    <a:lstStyle/>
                    <a:p>
                      <a:pPr algn="ctr"/>
                      <a:r>
                        <a:rPr lang="en-GB" b="1" dirty="0">
                          <a:solidFill>
                            <a:schemeClr val="tx1"/>
                          </a:solidFill>
                        </a:rPr>
                        <a:t>L</a:t>
                      </a:r>
                    </a:p>
                  </a:txBody>
                  <a:tcPr/>
                </a:tc>
                <a:tc>
                  <a:txBody>
                    <a:bodyPr/>
                    <a:lstStyle/>
                    <a:p>
                      <a:pPr algn="ctr"/>
                      <a:r>
                        <a:rPr lang="en-GB" b="1" dirty="0">
                          <a:solidFill>
                            <a:srgbClr val="FF0000"/>
                          </a:solidFill>
                        </a:rPr>
                        <a:t>H</a:t>
                      </a:r>
                    </a:p>
                  </a:txBody>
                  <a:tcPr/>
                </a:tc>
                <a:tc>
                  <a:txBody>
                    <a:bodyPr/>
                    <a:lstStyle/>
                    <a:p>
                      <a:pPr algn="ctr"/>
                      <a:r>
                        <a:rPr lang="en-GB" b="1" dirty="0">
                          <a:solidFill>
                            <a:srgbClr val="FF0000"/>
                          </a:solidFill>
                        </a:rPr>
                        <a:t>O</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M</a:t>
                      </a:r>
                    </a:p>
                  </a:txBody>
                  <a:tcPr/>
                </a:tc>
                <a:tc>
                  <a:txBody>
                    <a:bodyPr/>
                    <a:lstStyle/>
                    <a:p>
                      <a:pPr algn="ctr"/>
                      <a:r>
                        <a:rPr lang="en-GB" b="1" dirty="0">
                          <a:solidFill>
                            <a:schemeClr val="tx1"/>
                          </a:solidFill>
                        </a:rPr>
                        <a:t>R</a:t>
                      </a:r>
                    </a:p>
                  </a:txBody>
                  <a:tcPr/>
                </a:tc>
                <a:tc>
                  <a:txBody>
                    <a:bodyPr/>
                    <a:lstStyle/>
                    <a:p>
                      <a:pPr algn="ctr"/>
                      <a:r>
                        <a:rPr lang="en-GB" b="1" dirty="0">
                          <a:solidFill>
                            <a:srgbClr val="FF0000"/>
                          </a:solidFill>
                        </a:rPr>
                        <a:t>A</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O</a:t>
                      </a:r>
                    </a:p>
                  </a:txBody>
                  <a:tcPr/>
                </a:tc>
                <a:tc>
                  <a:txBody>
                    <a:bodyPr/>
                    <a:lstStyle/>
                    <a:p>
                      <a:pPr algn="ctr"/>
                      <a:r>
                        <a:rPr lang="en-GB" b="1" dirty="0">
                          <a:solidFill>
                            <a:srgbClr val="FF0000"/>
                          </a:solidFill>
                        </a:rPr>
                        <a:t>I</a:t>
                      </a:r>
                    </a:p>
                  </a:txBody>
                  <a:tcPr/>
                </a:tc>
                <a:extLst>
                  <a:ext uri="{0D108BD9-81ED-4DB2-BD59-A6C34878D82A}">
                    <a16:rowId xmlns:a16="http://schemas.microsoft.com/office/drawing/2014/main" val="3267128762"/>
                  </a:ext>
                </a:extLst>
              </a:tr>
              <a:tr h="400939">
                <a:tc>
                  <a:txBody>
                    <a:bodyPr/>
                    <a:lstStyle/>
                    <a:p>
                      <a:pPr algn="ctr"/>
                      <a:r>
                        <a:rPr lang="en-GB" b="1" dirty="0">
                          <a:solidFill>
                            <a:schemeClr val="tx1"/>
                          </a:solidFill>
                        </a:rPr>
                        <a:t>T</a:t>
                      </a:r>
                    </a:p>
                  </a:txBody>
                  <a:tcPr/>
                </a:tc>
                <a:tc>
                  <a:txBody>
                    <a:bodyPr/>
                    <a:lstStyle/>
                    <a:p>
                      <a:pPr algn="ctr"/>
                      <a:r>
                        <a:rPr lang="en-GB" b="1" dirty="0">
                          <a:solidFill>
                            <a:schemeClr val="tx1"/>
                          </a:solidFill>
                        </a:rPr>
                        <a:t>R</a:t>
                      </a:r>
                    </a:p>
                  </a:txBody>
                  <a:tcPr/>
                </a:tc>
                <a:tc>
                  <a:txBody>
                    <a:bodyPr/>
                    <a:lstStyle/>
                    <a:p>
                      <a:pPr algn="ctr"/>
                      <a:r>
                        <a:rPr lang="en-GB" b="1" dirty="0">
                          <a:solidFill>
                            <a:srgbClr val="FF0000"/>
                          </a:solidFill>
                        </a:rPr>
                        <a:t>N</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K</a:t>
                      </a:r>
                    </a:p>
                  </a:txBody>
                  <a:tcPr/>
                </a:tc>
                <a:tc>
                  <a:txBody>
                    <a:bodyPr/>
                    <a:lstStyle/>
                    <a:p>
                      <a:pPr algn="ctr"/>
                      <a:r>
                        <a:rPr lang="en-GB" b="1" dirty="0">
                          <a:solidFill>
                            <a:schemeClr val="tx1"/>
                          </a:solidFill>
                        </a:rPr>
                        <a:t>R</a:t>
                      </a:r>
                    </a:p>
                  </a:txBody>
                  <a:tcPr/>
                </a:tc>
                <a:tc>
                  <a:txBody>
                    <a:bodyPr/>
                    <a:lstStyle/>
                    <a:p>
                      <a:pPr algn="ctr"/>
                      <a:r>
                        <a:rPr lang="en-GB" b="1" dirty="0">
                          <a:solidFill>
                            <a:srgbClr val="FF0000"/>
                          </a:solidFill>
                        </a:rPr>
                        <a:t>V</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A</a:t>
                      </a:r>
                    </a:p>
                  </a:txBody>
                  <a:tcPr/>
                </a:tc>
                <a:tc>
                  <a:txBody>
                    <a:bodyPr/>
                    <a:lstStyle/>
                    <a:p>
                      <a:pPr algn="ctr"/>
                      <a:r>
                        <a:rPr lang="en-GB" b="1" dirty="0">
                          <a:solidFill>
                            <a:srgbClr val="FF0000"/>
                          </a:solidFill>
                        </a:rPr>
                        <a:t>D</a:t>
                      </a:r>
                    </a:p>
                  </a:txBody>
                  <a:tcPr/>
                </a:tc>
                <a:extLst>
                  <a:ext uri="{0D108BD9-81ED-4DB2-BD59-A6C34878D82A}">
                    <a16:rowId xmlns:a16="http://schemas.microsoft.com/office/drawing/2014/main" val="3258103306"/>
                  </a:ext>
                </a:extLst>
              </a:tr>
              <a:tr h="400939">
                <a:tc>
                  <a:txBody>
                    <a:bodyPr/>
                    <a:lstStyle/>
                    <a:p>
                      <a:pPr algn="ctr"/>
                      <a:r>
                        <a:rPr lang="en-GB" b="1" dirty="0">
                          <a:solidFill>
                            <a:srgbClr val="FF0000"/>
                          </a:solidFill>
                        </a:rPr>
                        <a:t>C</a:t>
                      </a:r>
                    </a:p>
                  </a:txBody>
                  <a:tcPr/>
                </a:tc>
                <a:tc>
                  <a:txBody>
                    <a:bodyPr/>
                    <a:lstStyle/>
                    <a:p>
                      <a:pPr algn="ctr"/>
                      <a:r>
                        <a:rPr lang="en-GB" b="1" dirty="0">
                          <a:solidFill>
                            <a:srgbClr val="FF0000"/>
                          </a:solidFill>
                        </a:rPr>
                        <a:t>O</a:t>
                      </a:r>
                    </a:p>
                  </a:txBody>
                  <a:tcPr/>
                </a:tc>
                <a:tc>
                  <a:txBody>
                    <a:bodyPr/>
                    <a:lstStyle/>
                    <a:p>
                      <a:pPr algn="ctr"/>
                      <a:r>
                        <a:rPr lang="en-GB" b="1" dirty="0">
                          <a:solidFill>
                            <a:srgbClr val="FF0000"/>
                          </a:solidFill>
                        </a:rPr>
                        <a:t>A</a:t>
                      </a:r>
                    </a:p>
                  </a:txBody>
                  <a:tcPr/>
                </a:tc>
                <a:tc>
                  <a:txBody>
                    <a:bodyPr/>
                    <a:lstStyle/>
                    <a:p>
                      <a:pPr algn="ctr"/>
                      <a:r>
                        <a:rPr lang="en-GB" b="1" dirty="0">
                          <a:solidFill>
                            <a:srgbClr val="FF0000"/>
                          </a:solidFill>
                        </a:rPr>
                        <a:t>S</a:t>
                      </a:r>
                    </a:p>
                  </a:txBody>
                  <a:tcPr/>
                </a:tc>
                <a:tc>
                  <a:txBody>
                    <a:bodyPr/>
                    <a:lstStyle/>
                    <a:p>
                      <a:pPr algn="ctr"/>
                      <a:r>
                        <a:rPr lang="en-GB" b="1" dirty="0">
                          <a:solidFill>
                            <a:srgbClr val="FF0000"/>
                          </a:solidFill>
                        </a:rPr>
                        <a:t>T</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K</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C</a:t>
                      </a:r>
                    </a:p>
                  </a:txBody>
                  <a:tcPr/>
                </a:tc>
                <a:tc>
                  <a:txBody>
                    <a:bodyPr/>
                    <a:lstStyle/>
                    <a:p>
                      <a:pPr algn="ctr"/>
                      <a:r>
                        <a:rPr lang="en-GB" b="1" dirty="0">
                          <a:solidFill>
                            <a:srgbClr val="FF0000"/>
                          </a:solidFill>
                        </a:rPr>
                        <a:t>E</a:t>
                      </a:r>
                    </a:p>
                  </a:txBody>
                  <a:tcPr/>
                </a:tc>
                <a:tc>
                  <a:txBody>
                    <a:bodyPr/>
                    <a:lstStyle/>
                    <a:p>
                      <a:pPr algn="ctr"/>
                      <a:r>
                        <a:rPr lang="en-GB" b="1" dirty="0">
                          <a:solidFill>
                            <a:schemeClr val="tx1"/>
                          </a:solidFill>
                        </a:rPr>
                        <a:t>S</a:t>
                      </a:r>
                    </a:p>
                  </a:txBody>
                  <a:tcPr/>
                </a:tc>
                <a:tc>
                  <a:txBody>
                    <a:bodyPr/>
                    <a:lstStyle/>
                    <a:p>
                      <a:pPr algn="ctr"/>
                      <a:r>
                        <a:rPr lang="en-GB" b="1" dirty="0">
                          <a:solidFill>
                            <a:srgbClr val="FF0000"/>
                          </a:solidFill>
                        </a:rPr>
                        <a:t>E</a:t>
                      </a:r>
                    </a:p>
                  </a:txBody>
                  <a:tcPr/>
                </a:tc>
                <a:extLst>
                  <a:ext uri="{0D108BD9-81ED-4DB2-BD59-A6C34878D82A}">
                    <a16:rowId xmlns:a16="http://schemas.microsoft.com/office/drawing/2014/main" val="3036164910"/>
                  </a:ext>
                </a:extLst>
              </a:tr>
            </a:tbl>
          </a:graphicData>
        </a:graphic>
      </p:graphicFrame>
      <p:sp>
        <p:nvSpPr>
          <p:cNvPr id="12" name="TextBox 11">
            <a:extLst>
              <a:ext uri="{FF2B5EF4-FFF2-40B4-BE49-F238E27FC236}">
                <a16:creationId xmlns:a16="http://schemas.microsoft.com/office/drawing/2014/main" id="{1DAC7C45-4373-452B-BDF2-B87DEBC03649}"/>
              </a:ext>
            </a:extLst>
          </p:cNvPr>
          <p:cNvSpPr txBox="1"/>
          <p:nvPr/>
        </p:nvSpPr>
        <p:spPr>
          <a:xfrm>
            <a:off x="5944362" y="1938828"/>
            <a:ext cx="6158126" cy="1200329"/>
          </a:xfrm>
          <a:prstGeom prst="rect">
            <a:avLst/>
          </a:prstGeom>
          <a:noFill/>
        </p:spPr>
        <p:txBody>
          <a:bodyPr wrap="square" rtlCol="0">
            <a:spAutoFit/>
          </a:bodyPr>
          <a:lstStyle/>
          <a:p>
            <a:pPr algn="ctr"/>
            <a:r>
              <a:rPr lang="en-GB" sz="3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Can you find the hidden words in this coastal word search?</a:t>
            </a:r>
          </a:p>
        </p:txBody>
      </p:sp>
      <p:sp>
        <p:nvSpPr>
          <p:cNvPr id="13" name="TextBox 12">
            <a:extLst>
              <a:ext uri="{FF2B5EF4-FFF2-40B4-BE49-F238E27FC236}">
                <a16:creationId xmlns:a16="http://schemas.microsoft.com/office/drawing/2014/main" id="{3D15EA4B-2F5B-471D-8017-FB42C9402248}"/>
              </a:ext>
            </a:extLst>
          </p:cNvPr>
          <p:cNvSpPr txBox="1"/>
          <p:nvPr/>
        </p:nvSpPr>
        <p:spPr>
          <a:xfrm>
            <a:off x="7449032" y="3246965"/>
            <a:ext cx="944489" cy="2805063"/>
          </a:xfrm>
          <a:prstGeom prst="rect">
            <a:avLst/>
          </a:prstGeom>
          <a:noFill/>
        </p:spPr>
        <p:txBody>
          <a:bodyPr wrap="none" rtlCol="0">
            <a:spAutoFit/>
          </a:bodyPr>
          <a:lstStyle/>
          <a:p>
            <a:pPr>
              <a:lnSpc>
                <a:spcPct val="150000"/>
              </a:lnSpc>
            </a:pPr>
            <a:r>
              <a:rPr lang="en-GB" sz="2400" dirty="0"/>
              <a:t>Arch</a:t>
            </a:r>
          </a:p>
          <a:p>
            <a:pPr>
              <a:lnSpc>
                <a:spcPct val="150000"/>
              </a:lnSpc>
            </a:pPr>
            <a:r>
              <a:rPr lang="en-GB" sz="2400" dirty="0"/>
              <a:t>Bay</a:t>
            </a:r>
          </a:p>
          <a:p>
            <a:pPr>
              <a:lnSpc>
                <a:spcPct val="150000"/>
              </a:lnSpc>
            </a:pPr>
            <a:r>
              <a:rPr lang="en-GB" sz="2400" dirty="0"/>
              <a:t>Beach</a:t>
            </a:r>
          </a:p>
          <a:p>
            <a:pPr>
              <a:lnSpc>
                <a:spcPct val="150000"/>
              </a:lnSpc>
            </a:pPr>
            <a:r>
              <a:rPr lang="en-GB" sz="2400" dirty="0"/>
              <a:t>Cave</a:t>
            </a:r>
          </a:p>
          <a:p>
            <a:pPr>
              <a:lnSpc>
                <a:spcPct val="150000"/>
              </a:lnSpc>
            </a:pPr>
            <a:r>
              <a:rPr lang="en-GB" sz="2400" dirty="0"/>
              <a:t>Coast</a:t>
            </a:r>
          </a:p>
        </p:txBody>
      </p:sp>
      <p:sp>
        <p:nvSpPr>
          <p:cNvPr id="14" name="TextBox 13">
            <a:extLst>
              <a:ext uri="{FF2B5EF4-FFF2-40B4-BE49-F238E27FC236}">
                <a16:creationId xmlns:a16="http://schemas.microsoft.com/office/drawing/2014/main" id="{8260D072-D11D-4016-9139-107F1206CF2A}"/>
              </a:ext>
            </a:extLst>
          </p:cNvPr>
          <p:cNvSpPr txBox="1"/>
          <p:nvPr/>
        </p:nvSpPr>
        <p:spPr>
          <a:xfrm>
            <a:off x="9370882" y="3246965"/>
            <a:ext cx="1382110" cy="1697068"/>
          </a:xfrm>
          <a:prstGeom prst="rect">
            <a:avLst/>
          </a:prstGeom>
          <a:noFill/>
        </p:spPr>
        <p:txBody>
          <a:bodyPr wrap="none" rtlCol="0">
            <a:spAutoFit/>
          </a:bodyPr>
          <a:lstStyle/>
          <a:p>
            <a:pPr>
              <a:lnSpc>
                <a:spcPct val="150000"/>
              </a:lnSpc>
            </a:pPr>
            <a:r>
              <a:rPr lang="en-GB" sz="2400" dirty="0"/>
              <a:t>Erosion</a:t>
            </a:r>
          </a:p>
          <a:p>
            <a:pPr>
              <a:lnSpc>
                <a:spcPct val="150000"/>
              </a:lnSpc>
            </a:pPr>
            <a:r>
              <a:rPr lang="en-GB" sz="2400" dirty="0"/>
              <a:t>Headland</a:t>
            </a:r>
          </a:p>
          <a:p>
            <a:pPr>
              <a:lnSpc>
                <a:spcPct val="150000"/>
              </a:lnSpc>
            </a:pPr>
            <a:r>
              <a:rPr lang="en-GB" sz="2400" dirty="0"/>
              <a:t>Seaside</a:t>
            </a:r>
          </a:p>
        </p:txBody>
      </p:sp>
    </p:spTree>
    <p:extLst>
      <p:ext uri="{BB962C8B-B14F-4D97-AF65-F5344CB8AC3E}">
        <p14:creationId xmlns:p14="http://schemas.microsoft.com/office/powerpoint/2010/main" val="3654237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Is coastal erosion a problem for everyone?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9" name="TextBox 18">
            <a:extLst>
              <a:ext uri="{FF2B5EF4-FFF2-40B4-BE49-F238E27FC236}">
                <a16:creationId xmlns:a16="http://schemas.microsoft.com/office/drawing/2014/main" id="{84FA8700-4D66-46CD-A585-E727BD2E1A4C}"/>
              </a:ext>
            </a:extLst>
          </p:cNvPr>
          <p:cNvSpPr txBox="1"/>
          <p:nvPr/>
        </p:nvSpPr>
        <p:spPr>
          <a:xfrm>
            <a:off x="5080003" y="3268079"/>
            <a:ext cx="5834111" cy="2246769"/>
          </a:xfrm>
          <a:prstGeom prst="rect">
            <a:avLst/>
          </a:prstGeom>
          <a:noFill/>
        </p:spPr>
        <p:txBody>
          <a:bodyPr wrap="square" rtlCol="0">
            <a:spAutoFit/>
          </a:bodyPr>
          <a:lstStyle/>
          <a:p>
            <a:r>
              <a:rPr lang="en-GB" sz="2800" b="1" dirty="0"/>
              <a:t>It depends where you live!</a:t>
            </a:r>
          </a:p>
          <a:p>
            <a:endParaRPr lang="en-GB" sz="2800" dirty="0"/>
          </a:p>
          <a:p>
            <a:r>
              <a:rPr lang="en-GB" sz="2800" dirty="0"/>
              <a:t>At Holderness on the East Coast of England  roughly 2 metres of coastline is eroded every year.</a:t>
            </a:r>
          </a:p>
        </p:txBody>
      </p:sp>
      <p:pic>
        <p:nvPicPr>
          <p:cNvPr id="12" name="Picture 4" descr="File:UK-icon.png - Wikimedia Commons">
            <a:extLst>
              <a:ext uri="{FF2B5EF4-FFF2-40B4-BE49-F238E27FC236}">
                <a16:creationId xmlns:a16="http://schemas.microsoft.com/office/drawing/2014/main" id="{4ECE6B6E-5806-4114-A5BD-81B169B9C2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545" y="2277979"/>
            <a:ext cx="3279608" cy="455447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790CFB5A-A3F9-46DC-AB8D-9545995871DC}"/>
              </a:ext>
            </a:extLst>
          </p:cNvPr>
          <p:cNvCxnSpPr>
            <a:cxnSpLocks/>
          </p:cNvCxnSpPr>
          <p:nvPr/>
        </p:nvCxnSpPr>
        <p:spPr>
          <a:xfrm flipV="1">
            <a:off x="2723845" y="4313041"/>
            <a:ext cx="499730" cy="575152"/>
          </a:xfrm>
          <a:prstGeom prst="line">
            <a:avLst/>
          </a:prstGeom>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8A34E4FB-E585-4116-9273-32FE56DF2294}"/>
              </a:ext>
            </a:extLst>
          </p:cNvPr>
          <p:cNvSpPr/>
          <p:nvPr/>
        </p:nvSpPr>
        <p:spPr>
          <a:xfrm>
            <a:off x="2575132" y="4792500"/>
            <a:ext cx="223284" cy="19138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A7B0F43-D488-456E-BAC5-00BE18E65B0A}"/>
              </a:ext>
            </a:extLst>
          </p:cNvPr>
          <p:cNvSpPr txBox="1"/>
          <p:nvPr/>
        </p:nvSpPr>
        <p:spPr>
          <a:xfrm>
            <a:off x="2556985" y="3834469"/>
            <a:ext cx="2032335" cy="523220"/>
          </a:xfrm>
          <a:prstGeom prst="rect">
            <a:avLst/>
          </a:prstGeom>
          <a:noFill/>
        </p:spPr>
        <p:txBody>
          <a:bodyPr wrap="square" rtlCol="0">
            <a:spAutoFit/>
          </a:bodyPr>
          <a:lstStyle/>
          <a:p>
            <a:r>
              <a:rPr lang="en-GB" sz="2800" dirty="0"/>
              <a:t>Holderness</a:t>
            </a:r>
          </a:p>
        </p:txBody>
      </p:sp>
      <p:pic>
        <p:nvPicPr>
          <p:cNvPr id="17" name="Picture 16">
            <a:extLst>
              <a:ext uri="{FF2B5EF4-FFF2-40B4-BE49-F238E27FC236}">
                <a16:creationId xmlns:a16="http://schemas.microsoft.com/office/drawing/2014/main" id="{190DC1A6-ED96-4228-80CB-FB9E56F57E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23845" y="2485969"/>
            <a:ext cx="1015411" cy="1015411"/>
          </a:xfrm>
          <a:prstGeom prst="rect">
            <a:avLst/>
          </a:prstGeom>
        </p:spPr>
      </p:pic>
      <p:sp>
        <p:nvSpPr>
          <p:cNvPr id="13" name="TextBox 12">
            <a:extLst>
              <a:ext uri="{FF2B5EF4-FFF2-40B4-BE49-F238E27FC236}">
                <a16:creationId xmlns:a16="http://schemas.microsoft.com/office/drawing/2014/main" id="{92031E6B-41FE-4CBE-97BD-15D8DB50766C}"/>
              </a:ext>
            </a:extLst>
          </p:cNvPr>
          <p:cNvSpPr txBox="1"/>
          <p:nvPr/>
        </p:nvSpPr>
        <p:spPr>
          <a:xfrm>
            <a:off x="242525" y="1547748"/>
            <a:ext cx="11706950" cy="1200329"/>
          </a:xfrm>
          <a:prstGeom prst="rect">
            <a:avLst/>
          </a:prstGeom>
          <a:noFill/>
        </p:spPr>
        <p:txBody>
          <a:bodyPr wrap="square" rtlCol="0">
            <a:spAutoFit/>
          </a:bodyPr>
          <a:lstStyle/>
          <a:p>
            <a:pPr algn="ctr"/>
            <a:r>
              <a:rPr lang="en-GB" sz="3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If you lived in a house near the coastline would coastal erosion be a problem?</a:t>
            </a:r>
          </a:p>
        </p:txBody>
      </p:sp>
    </p:spTree>
    <p:extLst>
      <p:ext uri="{BB962C8B-B14F-4D97-AF65-F5344CB8AC3E}">
        <p14:creationId xmlns:p14="http://schemas.microsoft.com/office/powerpoint/2010/main" val="1833176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53809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Climate Change, Coastal Erosion and 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2" name="TextBox 1">
            <a:extLst>
              <a:ext uri="{FF2B5EF4-FFF2-40B4-BE49-F238E27FC236}">
                <a16:creationId xmlns:a16="http://schemas.microsoft.com/office/drawing/2014/main" id="{CF0E0109-02C5-40BB-AF4D-CDC7AC0B5D01}"/>
              </a:ext>
            </a:extLst>
          </p:cNvPr>
          <p:cNvSpPr txBox="1"/>
          <p:nvPr/>
        </p:nvSpPr>
        <p:spPr>
          <a:xfrm>
            <a:off x="6150320" y="2724280"/>
            <a:ext cx="5671446" cy="2677656"/>
          </a:xfrm>
          <a:prstGeom prst="rect">
            <a:avLst/>
          </a:prstGeom>
          <a:noFill/>
        </p:spPr>
        <p:txBody>
          <a:bodyPr wrap="square" rtlCol="0">
            <a:spAutoFit/>
          </a:bodyPr>
          <a:lstStyle/>
          <a:p>
            <a:r>
              <a:rPr lang="en-GB" sz="2800" b="1" dirty="0">
                <a:solidFill>
                  <a:schemeClr val="accent2"/>
                </a:solidFill>
              </a:rPr>
              <a:t>Climate change </a:t>
            </a:r>
            <a:r>
              <a:rPr lang="en-GB" sz="2800" dirty="0"/>
              <a:t>is now also adding to the problem of </a:t>
            </a:r>
            <a:r>
              <a:rPr lang="en-GB" sz="2800" b="1" dirty="0">
                <a:solidFill>
                  <a:schemeClr val="accent2"/>
                </a:solidFill>
              </a:rPr>
              <a:t>erosion</a:t>
            </a:r>
            <a:r>
              <a:rPr lang="en-GB" sz="2800" dirty="0">
                <a:solidFill>
                  <a:schemeClr val="accent2"/>
                </a:solidFill>
              </a:rPr>
              <a:t> </a:t>
            </a:r>
            <a:r>
              <a:rPr lang="en-GB" sz="2800" dirty="0"/>
              <a:t>and flooding in some coastal areas. Higher sea levels, more storms and large waves can speed up erosion and cause flooding.</a:t>
            </a:r>
          </a:p>
        </p:txBody>
      </p:sp>
      <p:pic>
        <p:nvPicPr>
          <p:cNvPr id="5" name="Picture 4">
            <a:extLst>
              <a:ext uri="{FF2B5EF4-FFF2-40B4-BE49-F238E27FC236}">
                <a16:creationId xmlns:a16="http://schemas.microsoft.com/office/drawing/2014/main" id="{5BB60D59-57FE-4453-8BEC-362BED499D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7154" y="2188083"/>
            <a:ext cx="5502001" cy="3669792"/>
          </a:xfrm>
          <a:prstGeom prst="rect">
            <a:avLst/>
          </a:prstGeom>
        </p:spPr>
      </p:pic>
      <p:sp>
        <p:nvSpPr>
          <p:cNvPr id="6" name="TextBox 5">
            <a:extLst>
              <a:ext uri="{FF2B5EF4-FFF2-40B4-BE49-F238E27FC236}">
                <a16:creationId xmlns:a16="http://schemas.microsoft.com/office/drawing/2014/main" id="{4B82ED1E-F7A9-480B-8C34-8DD3C56A3A50}"/>
              </a:ext>
            </a:extLst>
          </p:cNvPr>
          <p:cNvSpPr txBox="1"/>
          <p:nvPr/>
        </p:nvSpPr>
        <p:spPr>
          <a:xfrm>
            <a:off x="290446" y="5819406"/>
            <a:ext cx="5502001" cy="215444"/>
          </a:xfrm>
          <a:prstGeom prst="rect">
            <a:avLst/>
          </a:prstGeom>
          <a:noFill/>
        </p:spPr>
        <p:txBody>
          <a:bodyPr wrap="square" rtlCol="0">
            <a:spAutoFit/>
          </a:bodyPr>
          <a:lstStyle/>
          <a:p>
            <a:r>
              <a:rPr lang="en-GB" sz="800" b="1" dirty="0"/>
              <a:t>Storm surge </a:t>
            </a:r>
            <a:r>
              <a:rPr lang="en-GB" sz="800" dirty="0">
                <a:hlinkClick r:id="rId10"/>
              </a:rPr>
              <a:t>cc-by-</a:t>
            </a:r>
            <a:r>
              <a:rPr lang="en-GB" sz="800" dirty="0" err="1">
                <a:hlinkClick r:id="rId10"/>
              </a:rPr>
              <a:t>sa</a:t>
            </a:r>
            <a:r>
              <a:rPr lang="en-GB" sz="800" dirty="0">
                <a:hlinkClick r:id="rId10"/>
              </a:rPr>
              <a:t>/2.0</a:t>
            </a:r>
            <a:r>
              <a:rPr lang="en-GB" sz="800" dirty="0"/>
              <a:t> - © </a:t>
            </a:r>
            <a:r>
              <a:rPr lang="en-GB" sz="800" dirty="0">
                <a:hlinkClick r:id="rId11" tooltip="View profile"/>
              </a:rPr>
              <a:t>David Baird</a:t>
            </a:r>
            <a:r>
              <a:rPr lang="en-GB" sz="800" dirty="0"/>
              <a:t> - </a:t>
            </a:r>
            <a:r>
              <a:rPr lang="en-GB" sz="800" dirty="0">
                <a:hlinkClick r:id="rId12"/>
              </a:rPr>
              <a:t>geograph.org.uk/p/3833138</a:t>
            </a:r>
            <a:endParaRPr lang="en-GB" sz="800" dirty="0"/>
          </a:p>
        </p:txBody>
      </p:sp>
    </p:spTree>
    <p:extLst>
      <p:ext uri="{BB962C8B-B14F-4D97-AF65-F5344CB8AC3E}">
        <p14:creationId xmlns:p14="http://schemas.microsoft.com/office/powerpoint/2010/main" val="2018889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3" name="TextBox 2">
            <a:extLst>
              <a:ext uri="{FF2B5EF4-FFF2-40B4-BE49-F238E27FC236}">
                <a16:creationId xmlns:a16="http://schemas.microsoft.com/office/drawing/2014/main" id="{CBB9E006-0413-45E4-A46B-8D57291B5BAE}"/>
              </a:ext>
            </a:extLst>
          </p:cNvPr>
          <p:cNvSpPr txBox="1"/>
          <p:nvPr/>
        </p:nvSpPr>
        <p:spPr>
          <a:xfrm>
            <a:off x="6705600" y="2634538"/>
            <a:ext cx="5229725" cy="3108543"/>
          </a:xfrm>
          <a:prstGeom prst="rect">
            <a:avLst/>
          </a:prstGeom>
          <a:noFill/>
        </p:spPr>
        <p:txBody>
          <a:bodyPr wrap="square" rtlCol="0">
            <a:spAutoFit/>
          </a:bodyPr>
          <a:lstStyle/>
          <a:p>
            <a:r>
              <a:rPr lang="en-GB" sz="2800" dirty="0"/>
              <a:t>As the sea level rises, coastal areas which are flat or low lying become more at risk of flooding from high tides and storms. This is because the higher water level will cause more water to be pushed onto the land.</a:t>
            </a:r>
          </a:p>
        </p:txBody>
      </p:sp>
      <p:sp>
        <p:nvSpPr>
          <p:cNvPr id="7" name="Rectangle 6">
            <a:extLst>
              <a:ext uri="{FF2B5EF4-FFF2-40B4-BE49-F238E27FC236}">
                <a16:creationId xmlns:a16="http://schemas.microsoft.com/office/drawing/2014/main" id="{3963A671-F48D-48F1-8941-FFA91CB83B36}"/>
              </a:ext>
            </a:extLst>
          </p:cNvPr>
          <p:cNvSpPr/>
          <p:nvPr/>
        </p:nvSpPr>
        <p:spPr>
          <a:xfrm>
            <a:off x="0" y="53809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Climate Change, Coastal Erosion and Flooding</a:t>
            </a:r>
          </a:p>
        </p:txBody>
      </p:sp>
      <p:pic>
        <p:nvPicPr>
          <p:cNvPr id="11" name="Picture 10">
            <a:extLst>
              <a:ext uri="{FF2B5EF4-FFF2-40B4-BE49-F238E27FC236}">
                <a16:creationId xmlns:a16="http://schemas.microsoft.com/office/drawing/2014/main" id="{43833535-E1B3-4E3B-8A07-DC03DB1CA88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pic>
        <p:nvPicPr>
          <p:cNvPr id="5" name="Picture 4">
            <a:extLst>
              <a:ext uri="{FF2B5EF4-FFF2-40B4-BE49-F238E27FC236}">
                <a16:creationId xmlns:a16="http://schemas.microsoft.com/office/drawing/2014/main" id="{CE66A82F-D149-4C09-855F-16D2448601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6675" y="1932539"/>
            <a:ext cx="6372877" cy="4512540"/>
          </a:xfrm>
          <a:prstGeom prst="rect">
            <a:avLst/>
          </a:prstGeom>
        </p:spPr>
      </p:pic>
    </p:spTree>
    <p:extLst>
      <p:ext uri="{BB962C8B-B14F-4D97-AF65-F5344CB8AC3E}">
        <p14:creationId xmlns:p14="http://schemas.microsoft.com/office/powerpoint/2010/main" val="1337488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7" name="TextBox 6">
            <a:extLst>
              <a:ext uri="{FF2B5EF4-FFF2-40B4-BE49-F238E27FC236}">
                <a16:creationId xmlns:a16="http://schemas.microsoft.com/office/drawing/2014/main" id="{2027B224-EEFE-4A6D-ABDD-86D664B1B81B}"/>
              </a:ext>
            </a:extLst>
          </p:cNvPr>
          <p:cNvSpPr txBox="1"/>
          <p:nvPr/>
        </p:nvSpPr>
        <p:spPr>
          <a:xfrm>
            <a:off x="5686682" y="3788081"/>
            <a:ext cx="6080764" cy="1815882"/>
          </a:xfrm>
          <a:prstGeom prst="rect">
            <a:avLst/>
          </a:prstGeom>
          <a:noFill/>
        </p:spPr>
        <p:txBody>
          <a:bodyPr wrap="square" rtlCol="0">
            <a:spAutoFit/>
          </a:bodyPr>
          <a:lstStyle/>
          <a:p>
            <a:r>
              <a:rPr lang="en-GB" sz="2800" dirty="0"/>
              <a:t>Concrete walls can be built to stop the sea coming further onto the land or to stop parts of the coast wearing away where people may live, work or visit. </a:t>
            </a:r>
          </a:p>
        </p:txBody>
      </p:sp>
      <p:sp>
        <p:nvSpPr>
          <p:cNvPr id="13" name="TextBox 12">
            <a:extLst>
              <a:ext uri="{FF2B5EF4-FFF2-40B4-BE49-F238E27FC236}">
                <a16:creationId xmlns:a16="http://schemas.microsoft.com/office/drawing/2014/main" id="{CC5E892C-FDA0-428C-B0C5-0EFA0C598891}"/>
              </a:ext>
            </a:extLst>
          </p:cNvPr>
          <p:cNvSpPr txBox="1"/>
          <p:nvPr/>
        </p:nvSpPr>
        <p:spPr>
          <a:xfrm>
            <a:off x="347154" y="1611633"/>
            <a:ext cx="11497692" cy="1323439"/>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We can try to slow down the erosion, this is called Coastal Management.</a:t>
            </a:r>
          </a:p>
        </p:txBody>
      </p:sp>
      <p:sp>
        <p:nvSpPr>
          <p:cNvPr id="12" name="TextBox 11">
            <a:extLst>
              <a:ext uri="{FF2B5EF4-FFF2-40B4-BE49-F238E27FC236}">
                <a16:creationId xmlns:a16="http://schemas.microsoft.com/office/drawing/2014/main" id="{49FEFE3C-8414-404D-86BA-651CA359EA2B}"/>
              </a:ext>
            </a:extLst>
          </p:cNvPr>
          <p:cNvSpPr txBox="1"/>
          <p:nvPr/>
        </p:nvSpPr>
        <p:spPr>
          <a:xfrm>
            <a:off x="6811157" y="3007633"/>
            <a:ext cx="3831814"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Sea Walls</a:t>
            </a:r>
          </a:p>
        </p:txBody>
      </p:sp>
      <p:sp>
        <p:nvSpPr>
          <p:cNvPr id="14" name="Rectangle 13">
            <a:extLst>
              <a:ext uri="{FF2B5EF4-FFF2-40B4-BE49-F238E27FC236}">
                <a16:creationId xmlns:a16="http://schemas.microsoft.com/office/drawing/2014/main" id="{212BEFAB-4AAE-4600-91D5-349425C4E5EC}"/>
              </a:ext>
            </a:extLst>
          </p:cNvPr>
          <p:cNvSpPr/>
          <p:nvPr/>
        </p:nvSpPr>
        <p:spPr>
          <a:xfrm>
            <a:off x="0" y="53809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can be done?</a:t>
            </a:r>
          </a:p>
        </p:txBody>
      </p:sp>
      <p:pic>
        <p:nvPicPr>
          <p:cNvPr id="15" name="Picture 14">
            <a:extLst>
              <a:ext uri="{FF2B5EF4-FFF2-40B4-BE49-F238E27FC236}">
                <a16:creationId xmlns:a16="http://schemas.microsoft.com/office/drawing/2014/main" id="{60A7928E-16C6-4814-8A88-2866411FC88E}"/>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pic>
        <p:nvPicPr>
          <p:cNvPr id="3" name="Picture 2" descr="A picture containing sky, outdoor, shore&#10;&#10;Description automatically generated">
            <a:extLst>
              <a:ext uri="{FF2B5EF4-FFF2-40B4-BE49-F238E27FC236}">
                <a16:creationId xmlns:a16="http://schemas.microsoft.com/office/drawing/2014/main" id="{527EC678-9E5B-3A22-9629-16E0DD3CAF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7154" y="3058692"/>
            <a:ext cx="4638503" cy="3478878"/>
          </a:xfrm>
          <a:prstGeom prst="rect">
            <a:avLst/>
          </a:prstGeom>
        </p:spPr>
      </p:pic>
      <p:sp>
        <p:nvSpPr>
          <p:cNvPr id="4" name="Rectangle 3">
            <a:extLst>
              <a:ext uri="{FF2B5EF4-FFF2-40B4-BE49-F238E27FC236}">
                <a16:creationId xmlns:a16="http://schemas.microsoft.com/office/drawing/2014/main" id="{FE7BD247-F4D9-6952-5B06-5C0D58E5E144}"/>
              </a:ext>
            </a:extLst>
          </p:cNvPr>
          <p:cNvSpPr/>
          <p:nvPr/>
        </p:nvSpPr>
        <p:spPr>
          <a:xfrm>
            <a:off x="272678" y="6518878"/>
            <a:ext cx="4712979" cy="215444"/>
          </a:xfrm>
          <a:prstGeom prst="rect">
            <a:avLst/>
          </a:prstGeom>
        </p:spPr>
        <p:txBody>
          <a:bodyPr wrap="square">
            <a:spAutoFit/>
          </a:bodyPr>
          <a:lstStyle/>
          <a:p>
            <a:r>
              <a:rPr lang="en-GB" sz="800" b="1" dirty="0"/>
              <a:t>The Sea Wall at Easton Marshes, near Southwold </a:t>
            </a:r>
            <a:r>
              <a:rPr lang="en-GB" sz="800" dirty="0">
                <a:hlinkClick r:id="rId10"/>
              </a:rPr>
              <a:t>cc-by-</a:t>
            </a:r>
            <a:r>
              <a:rPr lang="en-GB" sz="800" dirty="0" err="1">
                <a:hlinkClick r:id="rId10"/>
              </a:rPr>
              <a:t>sa</a:t>
            </a:r>
            <a:r>
              <a:rPr lang="en-GB" sz="800" dirty="0">
                <a:hlinkClick r:id="rId10"/>
              </a:rPr>
              <a:t>/2.0</a:t>
            </a:r>
            <a:r>
              <a:rPr lang="en-GB" sz="800" dirty="0"/>
              <a:t> - © </a:t>
            </a:r>
            <a:r>
              <a:rPr lang="en-GB" sz="800" dirty="0">
                <a:hlinkClick r:id="rId11" tooltip="View profile"/>
              </a:rPr>
              <a:t>Roger Jones</a:t>
            </a:r>
            <a:r>
              <a:rPr lang="en-GB" sz="800" dirty="0"/>
              <a:t> - </a:t>
            </a:r>
            <a:r>
              <a:rPr lang="en-GB" sz="800" dirty="0">
                <a:hlinkClick r:id="rId12"/>
              </a:rPr>
              <a:t>geograph.org.uk/p/5836022</a:t>
            </a:r>
            <a:endParaRPr lang="en-GB" sz="800" dirty="0"/>
          </a:p>
        </p:txBody>
      </p:sp>
    </p:spTree>
    <p:extLst>
      <p:ext uri="{BB962C8B-B14F-4D97-AF65-F5344CB8AC3E}">
        <p14:creationId xmlns:p14="http://schemas.microsoft.com/office/powerpoint/2010/main" val="534014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2" name="TextBox 1">
            <a:extLst>
              <a:ext uri="{FF2B5EF4-FFF2-40B4-BE49-F238E27FC236}">
                <a16:creationId xmlns:a16="http://schemas.microsoft.com/office/drawing/2014/main" id="{A2E4885C-D013-4380-BC65-96797B60198C}"/>
              </a:ext>
            </a:extLst>
          </p:cNvPr>
          <p:cNvSpPr txBox="1"/>
          <p:nvPr/>
        </p:nvSpPr>
        <p:spPr>
          <a:xfrm>
            <a:off x="6668312" y="2903543"/>
            <a:ext cx="5035185" cy="3108543"/>
          </a:xfrm>
          <a:prstGeom prst="rect">
            <a:avLst/>
          </a:prstGeom>
          <a:noFill/>
        </p:spPr>
        <p:txBody>
          <a:bodyPr wrap="square" rtlCol="0">
            <a:spAutoFit/>
          </a:bodyPr>
          <a:lstStyle/>
          <a:p>
            <a:r>
              <a:rPr lang="en-GB" sz="2800" dirty="0"/>
              <a:t>You may have seen these and thought they were just steps!</a:t>
            </a:r>
          </a:p>
          <a:p>
            <a:endParaRPr lang="en-GB" sz="2800" dirty="0"/>
          </a:p>
          <a:p>
            <a:r>
              <a:rPr lang="en-GB" sz="2800" dirty="0"/>
              <a:t>But these steps and slopes made of wood or concrete are designed to reduce the force of the waves so they do less damage.</a:t>
            </a:r>
          </a:p>
        </p:txBody>
      </p:sp>
      <p:pic>
        <p:nvPicPr>
          <p:cNvPr id="4" name="Picture 3">
            <a:extLst>
              <a:ext uri="{FF2B5EF4-FFF2-40B4-BE49-F238E27FC236}">
                <a16:creationId xmlns:a16="http://schemas.microsoft.com/office/drawing/2014/main" id="{E1C0A8D7-6A5C-4458-A6DA-62DFCF0480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763" y="2140711"/>
            <a:ext cx="5725793" cy="3829124"/>
          </a:xfrm>
          <a:prstGeom prst="rect">
            <a:avLst/>
          </a:prstGeom>
        </p:spPr>
      </p:pic>
      <p:sp>
        <p:nvSpPr>
          <p:cNvPr id="6" name="Rectangle 5">
            <a:extLst>
              <a:ext uri="{FF2B5EF4-FFF2-40B4-BE49-F238E27FC236}">
                <a16:creationId xmlns:a16="http://schemas.microsoft.com/office/drawing/2014/main" id="{8EACC18A-CE0B-4899-908D-94490AFB8358}"/>
              </a:ext>
            </a:extLst>
          </p:cNvPr>
          <p:cNvSpPr/>
          <p:nvPr/>
        </p:nvSpPr>
        <p:spPr>
          <a:xfrm>
            <a:off x="307246" y="5969835"/>
            <a:ext cx="5838825" cy="215444"/>
          </a:xfrm>
          <a:prstGeom prst="rect">
            <a:avLst/>
          </a:prstGeom>
        </p:spPr>
        <p:txBody>
          <a:bodyPr wrap="square">
            <a:spAutoFit/>
          </a:bodyPr>
          <a:lstStyle/>
          <a:p>
            <a:r>
              <a:rPr lang="en-GB" sz="800" b="1" dirty="0"/>
              <a:t>View along the stepped revetment on Dymchurch beach #2</a:t>
            </a:r>
            <a:r>
              <a:rPr lang="en-GB" sz="800" dirty="0"/>
              <a:t> </a:t>
            </a:r>
            <a:r>
              <a:rPr lang="en-GB" sz="800" dirty="0">
                <a:hlinkClick r:id="rId7"/>
              </a:rPr>
              <a:t>cc-by-</a:t>
            </a:r>
            <a:r>
              <a:rPr lang="en-GB" sz="800" dirty="0" err="1">
                <a:hlinkClick r:id="rId7"/>
              </a:rPr>
              <a:t>sa</a:t>
            </a:r>
            <a:r>
              <a:rPr lang="en-GB" sz="800" dirty="0">
                <a:hlinkClick r:id="rId7"/>
              </a:rPr>
              <a:t>/2.0</a:t>
            </a:r>
            <a:r>
              <a:rPr lang="en-GB" sz="800" dirty="0"/>
              <a:t> - © </a:t>
            </a:r>
            <a:r>
              <a:rPr lang="en-GB" sz="800" dirty="0">
                <a:hlinkClick r:id="rId8" tooltip="View profile"/>
              </a:rPr>
              <a:t>Robert Lamb</a:t>
            </a:r>
            <a:r>
              <a:rPr lang="en-GB" sz="800" dirty="0"/>
              <a:t> - </a:t>
            </a:r>
            <a:r>
              <a:rPr lang="en-GB" sz="800" dirty="0">
                <a:hlinkClick r:id="rId9"/>
              </a:rPr>
              <a:t>geograph.org.uk/p/5107531</a:t>
            </a:r>
            <a:endParaRPr lang="en-GB" sz="800" dirty="0"/>
          </a:p>
        </p:txBody>
      </p:sp>
      <p:sp>
        <p:nvSpPr>
          <p:cNvPr id="12" name="TextBox 11">
            <a:extLst>
              <a:ext uri="{FF2B5EF4-FFF2-40B4-BE49-F238E27FC236}">
                <a16:creationId xmlns:a16="http://schemas.microsoft.com/office/drawing/2014/main" id="{D65244DB-85B9-4A32-A8D6-75967CF8FFF3}"/>
              </a:ext>
            </a:extLst>
          </p:cNvPr>
          <p:cNvSpPr txBox="1"/>
          <p:nvPr/>
        </p:nvSpPr>
        <p:spPr>
          <a:xfrm>
            <a:off x="6832851" y="2043943"/>
            <a:ext cx="4706109"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Revetments</a:t>
            </a:r>
          </a:p>
        </p:txBody>
      </p:sp>
      <p:sp>
        <p:nvSpPr>
          <p:cNvPr id="13" name="Rectangle 12">
            <a:extLst>
              <a:ext uri="{FF2B5EF4-FFF2-40B4-BE49-F238E27FC236}">
                <a16:creationId xmlns:a16="http://schemas.microsoft.com/office/drawing/2014/main" id="{C0A392CB-42B8-4B31-AA1A-34ABB2A4EEFC}"/>
              </a:ext>
            </a:extLst>
          </p:cNvPr>
          <p:cNvSpPr/>
          <p:nvPr/>
        </p:nvSpPr>
        <p:spPr>
          <a:xfrm>
            <a:off x="0" y="53809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Coastal</a:t>
            </a: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Management</a:t>
            </a:r>
          </a:p>
        </p:txBody>
      </p:sp>
      <p:pic>
        <p:nvPicPr>
          <p:cNvPr id="14" name="Picture 13">
            <a:extLst>
              <a:ext uri="{FF2B5EF4-FFF2-40B4-BE49-F238E27FC236}">
                <a16:creationId xmlns:a16="http://schemas.microsoft.com/office/drawing/2014/main" id="{04F98B9D-3E40-415B-A707-FAB8B348BF28}"/>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347154" y="320721"/>
            <a:ext cx="945401" cy="1328672"/>
          </a:xfrm>
          <a:prstGeom prst="rect">
            <a:avLst/>
          </a:prstGeom>
        </p:spPr>
      </p:pic>
    </p:spTree>
    <p:extLst>
      <p:ext uri="{BB962C8B-B14F-4D97-AF65-F5344CB8AC3E}">
        <p14:creationId xmlns:p14="http://schemas.microsoft.com/office/powerpoint/2010/main" val="644892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2" name="TextBox 1">
            <a:extLst>
              <a:ext uri="{FF2B5EF4-FFF2-40B4-BE49-F238E27FC236}">
                <a16:creationId xmlns:a16="http://schemas.microsoft.com/office/drawing/2014/main" id="{A43082E7-C457-4939-B843-68512C7E50AD}"/>
              </a:ext>
            </a:extLst>
          </p:cNvPr>
          <p:cNvSpPr txBox="1"/>
          <p:nvPr/>
        </p:nvSpPr>
        <p:spPr>
          <a:xfrm>
            <a:off x="6096000" y="3385048"/>
            <a:ext cx="5924535" cy="1815882"/>
          </a:xfrm>
          <a:prstGeom prst="rect">
            <a:avLst/>
          </a:prstGeom>
          <a:noFill/>
        </p:spPr>
        <p:txBody>
          <a:bodyPr wrap="square" rtlCol="0">
            <a:spAutoFit/>
          </a:bodyPr>
          <a:lstStyle/>
          <a:p>
            <a:r>
              <a:rPr lang="en-GB" sz="2800" dirty="0"/>
              <a:t>These barriers stretch out from the beach towards the sea and stop the </a:t>
            </a:r>
          </a:p>
          <a:p>
            <a:r>
              <a:rPr lang="en-GB" sz="2800" dirty="0"/>
              <a:t>sand and pebbles moving along the </a:t>
            </a:r>
          </a:p>
          <a:p>
            <a:r>
              <a:rPr lang="en-GB" sz="2800" dirty="0"/>
              <a:t>beach from one area to another.</a:t>
            </a:r>
          </a:p>
        </p:txBody>
      </p:sp>
      <p:sp>
        <p:nvSpPr>
          <p:cNvPr id="12" name="TextBox 11">
            <a:extLst>
              <a:ext uri="{FF2B5EF4-FFF2-40B4-BE49-F238E27FC236}">
                <a16:creationId xmlns:a16="http://schemas.microsoft.com/office/drawing/2014/main" id="{163A31E7-21C3-425A-86CC-EA2CBD6BA80D}"/>
              </a:ext>
            </a:extLst>
          </p:cNvPr>
          <p:cNvSpPr txBox="1"/>
          <p:nvPr/>
        </p:nvSpPr>
        <p:spPr>
          <a:xfrm>
            <a:off x="7829219" y="2551885"/>
            <a:ext cx="2225040"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Groynes</a:t>
            </a:r>
          </a:p>
        </p:txBody>
      </p:sp>
      <p:sp>
        <p:nvSpPr>
          <p:cNvPr id="13" name="Rectangle 12">
            <a:extLst>
              <a:ext uri="{FF2B5EF4-FFF2-40B4-BE49-F238E27FC236}">
                <a16:creationId xmlns:a16="http://schemas.microsoft.com/office/drawing/2014/main" id="{13E885CE-C0E1-482B-8C73-85CD7335C0F2}"/>
              </a:ext>
            </a:extLst>
          </p:cNvPr>
          <p:cNvSpPr/>
          <p:nvPr/>
        </p:nvSpPr>
        <p:spPr>
          <a:xfrm>
            <a:off x="0" y="53809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Coastal</a:t>
            </a: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Management</a:t>
            </a:r>
          </a:p>
        </p:txBody>
      </p:sp>
      <p:pic>
        <p:nvPicPr>
          <p:cNvPr id="14" name="Picture 13">
            <a:extLst>
              <a:ext uri="{FF2B5EF4-FFF2-40B4-BE49-F238E27FC236}">
                <a16:creationId xmlns:a16="http://schemas.microsoft.com/office/drawing/2014/main" id="{C40B5169-00E2-4B7D-B867-AFEBE6548AC0}"/>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6" name="Rectangle 5">
            <a:extLst>
              <a:ext uri="{FF2B5EF4-FFF2-40B4-BE49-F238E27FC236}">
                <a16:creationId xmlns:a16="http://schemas.microsoft.com/office/drawing/2014/main" id="{88708D15-4915-45BB-104B-B2627706F9E9}"/>
              </a:ext>
            </a:extLst>
          </p:cNvPr>
          <p:cNvSpPr/>
          <p:nvPr/>
        </p:nvSpPr>
        <p:spPr>
          <a:xfrm>
            <a:off x="261444" y="6212185"/>
            <a:ext cx="5838825" cy="215444"/>
          </a:xfrm>
          <a:prstGeom prst="rect">
            <a:avLst/>
          </a:prstGeom>
        </p:spPr>
        <p:txBody>
          <a:bodyPr wrap="square">
            <a:spAutoFit/>
          </a:bodyPr>
          <a:lstStyle/>
          <a:p>
            <a:r>
              <a:rPr lang="en-GB" sz="800" dirty="0"/>
              <a:t>Image: The Flood Hub</a:t>
            </a:r>
          </a:p>
        </p:txBody>
      </p:sp>
      <p:pic>
        <p:nvPicPr>
          <p:cNvPr id="11" name="Picture 10" descr="A picture containing sky, outdoor, water, nature&#10;&#10;Description automatically generated">
            <a:extLst>
              <a:ext uri="{FF2B5EF4-FFF2-40B4-BE49-F238E27FC236}">
                <a16:creationId xmlns:a16="http://schemas.microsoft.com/office/drawing/2014/main" id="{CA7F9A11-3B96-3C9F-1079-B3E0BBF0EC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7154" y="2093469"/>
            <a:ext cx="5519922" cy="4139941"/>
          </a:xfrm>
          <a:prstGeom prst="rect">
            <a:avLst/>
          </a:prstGeom>
        </p:spPr>
      </p:pic>
    </p:spTree>
    <p:extLst>
      <p:ext uri="{BB962C8B-B14F-4D97-AF65-F5344CB8AC3E}">
        <p14:creationId xmlns:p14="http://schemas.microsoft.com/office/powerpoint/2010/main" val="3381591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2" name="TextBox 1">
            <a:extLst>
              <a:ext uri="{FF2B5EF4-FFF2-40B4-BE49-F238E27FC236}">
                <a16:creationId xmlns:a16="http://schemas.microsoft.com/office/drawing/2014/main" id="{124B82B3-5C71-45E3-BFF8-484D7FD201B9}"/>
              </a:ext>
            </a:extLst>
          </p:cNvPr>
          <p:cNvSpPr txBox="1"/>
          <p:nvPr/>
        </p:nvSpPr>
        <p:spPr>
          <a:xfrm>
            <a:off x="6414358" y="3159358"/>
            <a:ext cx="5528824" cy="2246769"/>
          </a:xfrm>
          <a:prstGeom prst="rect">
            <a:avLst/>
          </a:prstGeom>
          <a:noFill/>
        </p:spPr>
        <p:txBody>
          <a:bodyPr wrap="square" rtlCol="0">
            <a:spAutoFit/>
          </a:bodyPr>
          <a:lstStyle/>
          <a:p>
            <a:r>
              <a:rPr lang="en-GB" sz="2800" dirty="0"/>
              <a:t>Steel netting can be spread out over the cliff and held in place with large bolts. This holds loose parts of the cliff in place, stopping rocks breaking off and causing further damage.</a:t>
            </a:r>
          </a:p>
        </p:txBody>
      </p:sp>
      <p:sp>
        <p:nvSpPr>
          <p:cNvPr id="3" name="Rectangle 2">
            <a:extLst>
              <a:ext uri="{FF2B5EF4-FFF2-40B4-BE49-F238E27FC236}">
                <a16:creationId xmlns:a16="http://schemas.microsoft.com/office/drawing/2014/main" id="{B49009AE-7D58-4A7B-90A5-C25FB1A4C686}"/>
              </a:ext>
            </a:extLst>
          </p:cNvPr>
          <p:cNvSpPr/>
          <p:nvPr/>
        </p:nvSpPr>
        <p:spPr>
          <a:xfrm>
            <a:off x="370207" y="6198725"/>
            <a:ext cx="6096000" cy="215444"/>
          </a:xfrm>
          <a:prstGeom prst="rect">
            <a:avLst/>
          </a:prstGeom>
        </p:spPr>
        <p:txBody>
          <a:bodyPr>
            <a:spAutoFit/>
          </a:bodyPr>
          <a:lstStyle/>
          <a:p>
            <a:r>
              <a:rPr lang="en-GB" sz="800" b="1" dirty="0"/>
              <a:t>Rock netting by beach stairs, </a:t>
            </a:r>
            <a:r>
              <a:rPr lang="en-GB" sz="800" b="1" dirty="0" err="1"/>
              <a:t>Bedruthan</a:t>
            </a:r>
            <a:r>
              <a:rPr lang="en-GB" sz="800" b="1" dirty="0"/>
              <a:t> Steps </a:t>
            </a:r>
            <a:r>
              <a:rPr lang="en-GB" sz="800" dirty="0">
                <a:hlinkClick r:id="rId6"/>
              </a:rPr>
              <a:t>cc-by-</a:t>
            </a:r>
            <a:r>
              <a:rPr lang="en-GB" sz="800" dirty="0" err="1">
                <a:hlinkClick r:id="rId6"/>
              </a:rPr>
              <a:t>sa</a:t>
            </a:r>
            <a:r>
              <a:rPr lang="en-GB" sz="800" dirty="0">
                <a:hlinkClick r:id="rId6"/>
              </a:rPr>
              <a:t>/2.0</a:t>
            </a:r>
            <a:r>
              <a:rPr lang="en-GB" sz="800" dirty="0"/>
              <a:t> - © </a:t>
            </a:r>
            <a:r>
              <a:rPr lang="en-GB" sz="800" dirty="0">
                <a:hlinkClick r:id="rId7" tooltip="View profile"/>
              </a:rPr>
              <a:t>David Hawgood</a:t>
            </a:r>
            <a:r>
              <a:rPr lang="en-GB" sz="800" dirty="0"/>
              <a:t> - </a:t>
            </a:r>
            <a:r>
              <a:rPr lang="en-GB" sz="800" dirty="0">
                <a:hlinkClick r:id="rId8"/>
              </a:rPr>
              <a:t>geograph.org.uk/p/2855121</a:t>
            </a:r>
            <a:endParaRPr lang="en-GB" sz="800" dirty="0"/>
          </a:p>
        </p:txBody>
      </p:sp>
      <p:pic>
        <p:nvPicPr>
          <p:cNvPr id="5" name="Picture 4">
            <a:extLst>
              <a:ext uri="{FF2B5EF4-FFF2-40B4-BE49-F238E27FC236}">
                <a16:creationId xmlns:a16="http://schemas.microsoft.com/office/drawing/2014/main" id="{D52052BD-9FDE-4167-BC65-A22B33229A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6728" y="1992402"/>
            <a:ext cx="5654677" cy="4241008"/>
          </a:xfrm>
          <a:prstGeom prst="rect">
            <a:avLst/>
          </a:prstGeom>
        </p:spPr>
      </p:pic>
      <p:sp>
        <p:nvSpPr>
          <p:cNvPr id="12" name="TextBox 11">
            <a:extLst>
              <a:ext uri="{FF2B5EF4-FFF2-40B4-BE49-F238E27FC236}">
                <a16:creationId xmlns:a16="http://schemas.microsoft.com/office/drawing/2014/main" id="{A8321C0D-6A02-42AC-93BF-3B4309E2D9D8}"/>
              </a:ext>
            </a:extLst>
          </p:cNvPr>
          <p:cNvSpPr txBox="1"/>
          <p:nvPr/>
        </p:nvSpPr>
        <p:spPr>
          <a:xfrm>
            <a:off x="7168535" y="2414109"/>
            <a:ext cx="3946358"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Cliff Stabilisation</a:t>
            </a:r>
          </a:p>
        </p:txBody>
      </p:sp>
      <p:sp>
        <p:nvSpPr>
          <p:cNvPr id="13" name="Rectangle 12">
            <a:extLst>
              <a:ext uri="{FF2B5EF4-FFF2-40B4-BE49-F238E27FC236}">
                <a16:creationId xmlns:a16="http://schemas.microsoft.com/office/drawing/2014/main" id="{BC2850B3-0501-4C61-99E4-0E41AC8D5649}"/>
              </a:ext>
            </a:extLst>
          </p:cNvPr>
          <p:cNvSpPr/>
          <p:nvPr/>
        </p:nvSpPr>
        <p:spPr>
          <a:xfrm>
            <a:off x="0" y="53809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Coastal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Management</a:t>
            </a:r>
            <a:endPar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14" name="Picture 13">
            <a:extLst>
              <a:ext uri="{FF2B5EF4-FFF2-40B4-BE49-F238E27FC236}">
                <a16:creationId xmlns:a16="http://schemas.microsoft.com/office/drawing/2014/main" id="{E9487CCB-8CAD-421F-ACE9-BA5BFF25D57C}"/>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347154" y="320721"/>
            <a:ext cx="945401" cy="1328672"/>
          </a:xfrm>
          <a:prstGeom prst="rect">
            <a:avLst/>
          </a:prstGeom>
        </p:spPr>
      </p:pic>
    </p:spTree>
    <p:extLst>
      <p:ext uri="{BB962C8B-B14F-4D97-AF65-F5344CB8AC3E}">
        <p14:creationId xmlns:p14="http://schemas.microsoft.com/office/powerpoint/2010/main" val="538322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2" name="TextBox 1">
            <a:extLst>
              <a:ext uri="{FF2B5EF4-FFF2-40B4-BE49-F238E27FC236}">
                <a16:creationId xmlns:a16="http://schemas.microsoft.com/office/drawing/2014/main" id="{246B76CF-7E33-4982-8ADD-A586CB7D22F1}"/>
              </a:ext>
            </a:extLst>
          </p:cNvPr>
          <p:cNvSpPr txBox="1"/>
          <p:nvPr/>
        </p:nvSpPr>
        <p:spPr>
          <a:xfrm>
            <a:off x="6019678" y="2827027"/>
            <a:ext cx="5915648" cy="3108543"/>
          </a:xfrm>
          <a:prstGeom prst="rect">
            <a:avLst/>
          </a:prstGeom>
          <a:noFill/>
        </p:spPr>
        <p:txBody>
          <a:bodyPr wrap="square" rtlCol="0">
            <a:spAutoFit/>
          </a:bodyPr>
          <a:lstStyle/>
          <a:p>
            <a:r>
              <a:rPr lang="en-GB" sz="2800" dirty="0"/>
              <a:t>In this picture we see a large boat,  which is sucking up sand and pebbles  from the sea floor and pumping them  back onto the beach. </a:t>
            </a:r>
          </a:p>
          <a:p>
            <a:endParaRPr lang="en-GB" sz="2800" dirty="0"/>
          </a:p>
          <a:p>
            <a:r>
              <a:rPr lang="en-GB" sz="2800" dirty="0"/>
              <a:t>This replaces the material that has </a:t>
            </a:r>
          </a:p>
          <a:p>
            <a:r>
              <a:rPr lang="en-GB" sz="2800" dirty="0"/>
              <a:t>been eroded. </a:t>
            </a:r>
          </a:p>
        </p:txBody>
      </p:sp>
      <p:pic>
        <p:nvPicPr>
          <p:cNvPr id="5" name="Picture 4">
            <a:extLst>
              <a:ext uri="{FF2B5EF4-FFF2-40B4-BE49-F238E27FC236}">
                <a16:creationId xmlns:a16="http://schemas.microsoft.com/office/drawing/2014/main" id="{BD436F5A-CF89-446B-A895-82678498E7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333" y="2077740"/>
            <a:ext cx="5276146" cy="3957110"/>
          </a:xfrm>
          <a:prstGeom prst="rect">
            <a:avLst/>
          </a:prstGeom>
        </p:spPr>
      </p:pic>
      <p:sp>
        <p:nvSpPr>
          <p:cNvPr id="12" name="TextBox 11">
            <a:extLst>
              <a:ext uri="{FF2B5EF4-FFF2-40B4-BE49-F238E27FC236}">
                <a16:creationId xmlns:a16="http://schemas.microsoft.com/office/drawing/2014/main" id="{BD07E7C0-ED5B-428F-BE5F-21271C5466F2}"/>
              </a:ext>
            </a:extLst>
          </p:cNvPr>
          <p:cNvSpPr txBox="1"/>
          <p:nvPr/>
        </p:nvSpPr>
        <p:spPr>
          <a:xfrm>
            <a:off x="6396154" y="1989117"/>
            <a:ext cx="5575130"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Beach Nourishment</a:t>
            </a:r>
          </a:p>
        </p:txBody>
      </p:sp>
      <p:sp>
        <p:nvSpPr>
          <p:cNvPr id="13" name="Rectangle 12">
            <a:extLst>
              <a:ext uri="{FF2B5EF4-FFF2-40B4-BE49-F238E27FC236}">
                <a16:creationId xmlns:a16="http://schemas.microsoft.com/office/drawing/2014/main" id="{20A105F3-A67C-42A8-9227-DACED4ACE763}"/>
              </a:ext>
            </a:extLst>
          </p:cNvPr>
          <p:cNvSpPr/>
          <p:nvPr/>
        </p:nvSpPr>
        <p:spPr>
          <a:xfrm>
            <a:off x="0" y="53809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Coastal Management</a:t>
            </a:r>
          </a:p>
        </p:txBody>
      </p:sp>
      <p:pic>
        <p:nvPicPr>
          <p:cNvPr id="14" name="Picture 13">
            <a:extLst>
              <a:ext uri="{FF2B5EF4-FFF2-40B4-BE49-F238E27FC236}">
                <a16:creationId xmlns:a16="http://schemas.microsoft.com/office/drawing/2014/main" id="{C33CD243-88F1-407A-8068-E90512982191}"/>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8" name="TextBox 7">
            <a:extLst>
              <a:ext uri="{FF2B5EF4-FFF2-40B4-BE49-F238E27FC236}">
                <a16:creationId xmlns:a16="http://schemas.microsoft.com/office/drawing/2014/main" id="{0A92BBA6-E569-47BF-9071-F05B4D723303}"/>
              </a:ext>
            </a:extLst>
          </p:cNvPr>
          <p:cNvSpPr txBox="1"/>
          <p:nvPr/>
        </p:nvSpPr>
        <p:spPr>
          <a:xfrm>
            <a:off x="370207" y="6001532"/>
            <a:ext cx="5367272" cy="215444"/>
          </a:xfrm>
          <a:prstGeom prst="rect">
            <a:avLst/>
          </a:prstGeom>
          <a:noFill/>
        </p:spPr>
        <p:txBody>
          <a:bodyPr wrap="square">
            <a:spAutoFit/>
          </a:bodyPr>
          <a:lstStyle/>
          <a:p>
            <a:r>
              <a:rPr lang="en-GB" sz="800" b="1" dirty="0"/>
              <a:t>Beach replenishment at Eastbourne </a:t>
            </a:r>
            <a:r>
              <a:rPr lang="en-GB" sz="800" dirty="0">
                <a:hlinkClick r:id="rId10"/>
              </a:rPr>
              <a:t>cc-by-</a:t>
            </a:r>
            <a:r>
              <a:rPr lang="en-GB" sz="800" dirty="0" err="1">
                <a:hlinkClick r:id="rId10"/>
              </a:rPr>
              <a:t>sa</a:t>
            </a:r>
            <a:r>
              <a:rPr lang="en-GB" sz="800" dirty="0">
                <a:hlinkClick r:id="rId10"/>
              </a:rPr>
              <a:t>/2.0</a:t>
            </a:r>
            <a:r>
              <a:rPr lang="en-GB" sz="800" dirty="0"/>
              <a:t> - © </a:t>
            </a:r>
            <a:r>
              <a:rPr lang="en-GB" sz="800" dirty="0">
                <a:hlinkClick r:id="rId11" tooltip="View profile"/>
              </a:rPr>
              <a:t>Adrian Diack</a:t>
            </a:r>
            <a:r>
              <a:rPr lang="en-GB" sz="800" dirty="0"/>
              <a:t> - </a:t>
            </a:r>
            <a:r>
              <a:rPr lang="en-GB" sz="800" dirty="0">
                <a:hlinkClick r:id="rId12"/>
              </a:rPr>
              <a:t>geograph.org.uk/p/5164948</a:t>
            </a:r>
            <a:endParaRPr lang="en-GB" sz="800" dirty="0"/>
          </a:p>
        </p:txBody>
      </p:sp>
    </p:spTree>
    <p:extLst>
      <p:ext uri="{BB962C8B-B14F-4D97-AF65-F5344CB8AC3E}">
        <p14:creationId xmlns:p14="http://schemas.microsoft.com/office/powerpoint/2010/main" val="2884544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63BB8D-38D2-49BA-83D0-41E391E5048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47154" y="1397321"/>
            <a:ext cx="3958511" cy="4895174"/>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Sometimes we can’t do anything!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2" name="TextBox 1">
            <a:extLst>
              <a:ext uri="{FF2B5EF4-FFF2-40B4-BE49-F238E27FC236}">
                <a16:creationId xmlns:a16="http://schemas.microsoft.com/office/drawing/2014/main" id="{4383A6BE-BD6C-493A-A5AC-F69FF927F850}"/>
              </a:ext>
            </a:extLst>
          </p:cNvPr>
          <p:cNvSpPr txBox="1"/>
          <p:nvPr/>
        </p:nvSpPr>
        <p:spPr>
          <a:xfrm>
            <a:off x="243787" y="6233410"/>
            <a:ext cx="4451458" cy="215444"/>
          </a:xfrm>
          <a:prstGeom prst="rect">
            <a:avLst/>
          </a:prstGeom>
          <a:noFill/>
        </p:spPr>
        <p:txBody>
          <a:bodyPr wrap="square" rtlCol="0">
            <a:spAutoFit/>
          </a:bodyPr>
          <a:lstStyle/>
          <a:p>
            <a:r>
              <a:rPr lang="en-GB" sz="800" b="1" dirty="0"/>
              <a:t>Falling into the sea </a:t>
            </a:r>
            <a:r>
              <a:rPr lang="en-GB" sz="800" dirty="0">
                <a:hlinkClick r:id="rId10"/>
              </a:rPr>
              <a:t>cc-by-</a:t>
            </a:r>
            <a:r>
              <a:rPr lang="en-GB" sz="800" dirty="0" err="1">
                <a:hlinkClick r:id="rId10"/>
              </a:rPr>
              <a:t>sa</a:t>
            </a:r>
            <a:r>
              <a:rPr lang="en-GB" sz="800" dirty="0">
                <a:hlinkClick r:id="rId10"/>
              </a:rPr>
              <a:t>/2.0</a:t>
            </a:r>
            <a:r>
              <a:rPr lang="en-GB" sz="800" dirty="0"/>
              <a:t> - © </a:t>
            </a:r>
            <a:r>
              <a:rPr lang="en-GB" sz="800" dirty="0">
                <a:hlinkClick r:id="rId11" tooltip="View profile"/>
              </a:rPr>
              <a:t>Evelyn </a:t>
            </a:r>
            <a:r>
              <a:rPr lang="en-GB" sz="800" dirty="0" err="1">
                <a:hlinkClick r:id="rId11" tooltip="View profile"/>
              </a:rPr>
              <a:t>Simak</a:t>
            </a:r>
            <a:r>
              <a:rPr lang="en-GB" sz="800" dirty="0"/>
              <a:t> - </a:t>
            </a:r>
            <a:r>
              <a:rPr lang="en-GB" sz="800" dirty="0">
                <a:hlinkClick r:id="rId12"/>
              </a:rPr>
              <a:t>geograph.org.uk/p/799578</a:t>
            </a:r>
            <a:endParaRPr lang="en-GB" sz="800" dirty="0"/>
          </a:p>
        </p:txBody>
      </p:sp>
      <p:sp>
        <p:nvSpPr>
          <p:cNvPr id="5" name="TextBox 4">
            <a:extLst>
              <a:ext uri="{FF2B5EF4-FFF2-40B4-BE49-F238E27FC236}">
                <a16:creationId xmlns:a16="http://schemas.microsoft.com/office/drawing/2014/main" id="{9016619B-5D93-4C72-A24A-AAD6601621A8}"/>
              </a:ext>
            </a:extLst>
          </p:cNvPr>
          <p:cNvSpPr txBox="1"/>
          <p:nvPr/>
        </p:nvSpPr>
        <p:spPr>
          <a:xfrm>
            <a:off x="4438891" y="2064532"/>
            <a:ext cx="7217145" cy="3970318"/>
          </a:xfrm>
          <a:prstGeom prst="rect">
            <a:avLst/>
          </a:prstGeom>
          <a:noFill/>
        </p:spPr>
        <p:txBody>
          <a:bodyPr wrap="square" rtlCol="0">
            <a:spAutoFit/>
          </a:bodyPr>
          <a:lstStyle/>
          <a:p>
            <a:r>
              <a:rPr lang="en-GB" sz="2800" dirty="0"/>
              <a:t>Sometimes, as we saw earlier in Holderness,</a:t>
            </a:r>
          </a:p>
          <a:p>
            <a:r>
              <a:rPr lang="en-GB" sz="2800" dirty="0"/>
              <a:t>it is not possible or practical to stop coastal</a:t>
            </a:r>
          </a:p>
          <a:p>
            <a:r>
              <a:rPr lang="en-GB" sz="2800" dirty="0"/>
              <a:t>erosion. People are now losing their homes </a:t>
            </a:r>
          </a:p>
          <a:p>
            <a:r>
              <a:rPr lang="en-GB" sz="2800" dirty="0"/>
              <a:t>to the sea as it gets closer!</a:t>
            </a:r>
          </a:p>
          <a:p>
            <a:endParaRPr lang="en-GB" sz="2800" dirty="0"/>
          </a:p>
          <a:p>
            <a:r>
              <a:rPr lang="en-GB" sz="2800" dirty="0"/>
              <a:t>This video looks at whether we should protect properties at the coast: </a:t>
            </a:r>
            <a:r>
              <a:rPr lang="en-GB" sz="2800" dirty="0">
                <a:hlinkClick r:id="rId13"/>
              </a:rPr>
              <a:t>https://www.youtube.com/watch?</a:t>
            </a:r>
          </a:p>
          <a:p>
            <a:r>
              <a:rPr lang="en-GB" sz="2800" dirty="0">
                <a:hlinkClick r:id="rId13"/>
              </a:rPr>
              <a:t>v=F7xNJiU3ZgE</a:t>
            </a:r>
            <a:r>
              <a:rPr lang="en-GB" sz="1400" dirty="0">
                <a:solidFill>
                  <a:srgbClr val="FF0000"/>
                </a:solidFill>
              </a:rPr>
              <a:t> </a:t>
            </a:r>
          </a:p>
        </p:txBody>
      </p:sp>
    </p:spTree>
    <p:extLst>
      <p:ext uri="{BB962C8B-B14F-4D97-AF65-F5344CB8AC3E}">
        <p14:creationId xmlns:p14="http://schemas.microsoft.com/office/powerpoint/2010/main" val="1534240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is a coastline?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CE7AC1EA-C17B-4809-9DE0-01120F20C822}"/>
              </a:ext>
            </a:extLst>
          </p:cNvPr>
          <p:cNvSpPr txBox="1"/>
          <p:nvPr/>
        </p:nvSpPr>
        <p:spPr>
          <a:xfrm>
            <a:off x="2562921" y="3479710"/>
            <a:ext cx="184731" cy="769441"/>
          </a:xfrm>
          <a:prstGeom prst="rect">
            <a:avLst/>
          </a:prstGeom>
          <a:noFill/>
        </p:spPr>
        <p:txBody>
          <a:bodyPr wrap="none" rtlCol="0">
            <a:spAutoFit/>
          </a:bodyPr>
          <a:lstStyle/>
          <a:p>
            <a:pPr algn="ctr"/>
            <a:endParaRPr lang="en-GB" sz="4400" dirty="0"/>
          </a:p>
        </p:txBody>
      </p:sp>
      <p:pic>
        <p:nvPicPr>
          <p:cNvPr id="1028" name="Picture 4" descr="File:UK-icon.png - Wikimedia Commons">
            <a:extLst>
              <a:ext uri="{FF2B5EF4-FFF2-40B4-BE49-F238E27FC236}">
                <a16:creationId xmlns:a16="http://schemas.microsoft.com/office/drawing/2014/main" id="{FE51475D-1FD2-4D5C-9382-8008C2C05C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89595" y="2267653"/>
            <a:ext cx="2753879" cy="39428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E8615A4-C1E9-47FB-9793-4253D8D59ECB}"/>
              </a:ext>
            </a:extLst>
          </p:cNvPr>
          <p:cNvSpPr txBox="1"/>
          <p:nvPr/>
        </p:nvSpPr>
        <p:spPr>
          <a:xfrm>
            <a:off x="9509921" y="4842484"/>
            <a:ext cx="2133597" cy="584775"/>
          </a:xfrm>
          <a:prstGeom prst="rect">
            <a:avLst/>
          </a:prstGeom>
          <a:noFill/>
        </p:spPr>
        <p:txBody>
          <a:bodyPr wrap="none" rtlCol="0">
            <a:spAutoFit/>
          </a:bodyPr>
          <a:lstStyle/>
          <a:p>
            <a:r>
              <a:rPr lang="en-GB" sz="3200" b="1" dirty="0"/>
              <a:t>Waterfront</a:t>
            </a:r>
            <a:r>
              <a:rPr lang="en-GB" b="1" dirty="0"/>
              <a:t> </a:t>
            </a:r>
          </a:p>
        </p:txBody>
      </p:sp>
      <p:sp>
        <p:nvSpPr>
          <p:cNvPr id="16" name="TextBox 15">
            <a:extLst>
              <a:ext uri="{FF2B5EF4-FFF2-40B4-BE49-F238E27FC236}">
                <a16:creationId xmlns:a16="http://schemas.microsoft.com/office/drawing/2014/main" id="{EE4B7921-817D-4214-B273-39A31A1E9372}"/>
              </a:ext>
            </a:extLst>
          </p:cNvPr>
          <p:cNvSpPr txBox="1"/>
          <p:nvPr/>
        </p:nvSpPr>
        <p:spPr>
          <a:xfrm>
            <a:off x="8373365" y="5565122"/>
            <a:ext cx="1215397" cy="584775"/>
          </a:xfrm>
          <a:prstGeom prst="rect">
            <a:avLst/>
          </a:prstGeom>
          <a:noFill/>
        </p:spPr>
        <p:txBody>
          <a:bodyPr wrap="none" rtlCol="0">
            <a:spAutoFit/>
          </a:bodyPr>
          <a:lstStyle/>
          <a:p>
            <a:r>
              <a:rPr lang="en-GB" sz="3200" b="1" dirty="0"/>
              <a:t>Beach</a:t>
            </a:r>
          </a:p>
        </p:txBody>
      </p:sp>
      <p:sp>
        <p:nvSpPr>
          <p:cNvPr id="18" name="TextBox 17">
            <a:extLst>
              <a:ext uri="{FF2B5EF4-FFF2-40B4-BE49-F238E27FC236}">
                <a16:creationId xmlns:a16="http://schemas.microsoft.com/office/drawing/2014/main" id="{1463445C-6F9A-4588-B27D-5229990F260E}"/>
              </a:ext>
            </a:extLst>
          </p:cNvPr>
          <p:cNvSpPr txBox="1"/>
          <p:nvPr/>
        </p:nvSpPr>
        <p:spPr>
          <a:xfrm>
            <a:off x="9898440" y="3827458"/>
            <a:ext cx="1832746" cy="584775"/>
          </a:xfrm>
          <a:prstGeom prst="rect">
            <a:avLst/>
          </a:prstGeom>
          <a:noFill/>
        </p:spPr>
        <p:txBody>
          <a:bodyPr wrap="none" rtlCol="0">
            <a:spAutoFit/>
          </a:bodyPr>
          <a:lstStyle/>
          <a:p>
            <a:r>
              <a:rPr lang="en-GB" sz="3200" b="1" dirty="0"/>
              <a:t>Sea shore</a:t>
            </a:r>
          </a:p>
        </p:txBody>
      </p:sp>
      <p:sp>
        <p:nvSpPr>
          <p:cNvPr id="19" name="TextBox 18">
            <a:extLst>
              <a:ext uri="{FF2B5EF4-FFF2-40B4-BE49-F238E27FC236}">
                <a16:creationId xmlns:a16="http://schemas.microsoft.com/office/drawing/2014/main" id="{B498F612-B425-4DC8-8C8D-C808E996A3F9}"/>
              </a:ext>
            </a:extLst>
          </p:cNvPr>
          <p:cNvSpPr txBox="1"/>
          <p:nvPr/>
        </p:nvSpPr>
        <p:spPr>
          <a:xfrm>
            <a:off x="7887552" y="4037002"/>
            <a:ext cx="1478290" cy="584775"/>
          </a:xfrm>
          <a:prstGeom prst="rect">
            <a:avLst/>
          </a:prstGeom>
          <a:noFill/>
        </p:spPr>
        <p:txBody>
          <a:bodyPr wrap="none" rtlCol="0">
            <a:spAutoFit/>
          </a:bodyPr>
          <a:lstStyle/>
          <a:p>
            <a:r>
              <a:rPr lang="en-GB" sz="3200" b="1" dirty="0"/>
              <a:t>Seaside</a:t>
            </a:r>
          </a:p>
        </p:txBody>
      </p:sp>
      <p:sp>
        <p:nvSpPr>
          <p:cNvPr id="3" name="TextBox 2">
            <a:extLst>
              <a:ext uri="{FF2B5EF4-FFF2-40B4-BE49-F238E27FC236}">
                <a16:creationId xmlns:a16="http://schemas.microsoft.com/office/drawing/2014/main" id="{05817886-432F-4755-8FCC-F6311446D6C6}"/>
              </a:ext>
            </a:extLst>
          </p:cNvPr>
          <p:cNvSpPr txBox="1"/>
          <p:nvPr/>
        </p:nvSpPr>
        <p:spPr>
          <a:xfrm>
            <a:off x="730485" y="3079600"/>
            <a:ext cx="3942099" cy="2062103"/>
          </a:xfrm>
          <a:prstGeom prst="rect">
            <a:avLst/>
          </a:prstGeom>
          <a:ln w="50800">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200" dirty="0"/>
              <a:t>A </a:t>
            </a:r>
            <a:r>
              <a:rPr lang="en-GB" sz="3200" b="1" dirty="0">
                <a:solidFill>
                  <a:schemeClr val="accent2"/>
                </a:solidFill>
              </a:rPr>
              <a:t>coastline</a:t>
            </a:r>
            <a:r>
              <a:rPr lang="en-GB" sz="3200" dirty="0"/>
              <a:t> describes a point where the land meets the sea or a place near to it.</a:t>
            </a:r>
          </a:p>
        </p:txBody>
      </p:sp>
      <p:sp>
        <p:nvSpPr>
          <p:cNvPr id="4" name="TextBox 3">
            <a:extLst>
              <a:ext uri="{FF2B5EF4-FFF2-40B4-BE49-F238E27FC236}">
                <a16:creationId xmlns:a16="http://schemas.microsoft.com/office/drawing/2014/main" id="{134D72C1-219D-46DC-9468-FE229E8DE80A}"/>
              </a:ext>
            </a:extLst>
          </p:cNvPr>
          <p:cNvSpPr txBox="1"/>
          <p:nvPr/>
        </p:nvSpPr>
        <p:spPr>
          <a:xfrm>
            <a:off x="7669310" y="2402492"/>
            <a:ext cx="4152483" cy="1077218"/>
          </a:xfrm>
          <a:prstGeom prst="rect">
            <a:avLst/>
          </a:prstGeom>
          <a:noFill/>
        </p:spPr>
        <p:txBody>
          <a:bodyPr wrap="none" rtlCol="0">
            <a:spAutoFit/>
          </a:bodyPr>
          <a:lstStyle/>
          <a:p>
            <a:r>
              <a:rPr lang="en-GB" sz="3200" dirty="0"/>
              <a:t>Do you know any other </a:t>
            </a:r>
          </a:p>
          <a:p>
            <a:r>
              <a:rPr lang="en-GB" sz="3200" dirty="0"/>
              <a:t>names for coastline?</a:t>
            </a:r>
          </a:p>
        </p:txBody>
      </p:sp>
    </p:spTree>
    <p:extLst>
      <p:ext uri="{BB962C8B-B14F-4D97-AF65-F5344CB8AC3E}">
        <p14:creationId xmlns:p14="http://schemas.microsoft.com/office/powerpoint/2010/main" val="227808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Homework: Where is erosion happening fastest?</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7" name="TextBox 6">
            <a:extLst>
              <a:ext uri="{FF2B5EF4-FFF2-40B4-BE49-F238E27FC236}">
                <a16:creationId xmlns:a16="http://schemas.microsoft.com/office/drawing/2014/main" id="{4CF94E88-BF28-4ADC-9732-5E0F9C128068}"/>
              </a:ext>
            </a:extLst>
          </p:cNvPr>
          <p:cNvSpPr txBox="1"/>
          <p:nvPr/>
        </p:nvSpPr>
        <p:spPr>
          <a:xfrm>
            <a:off x="5506387" y="1760274"/>
            <a:ext cx="6493108" cy="1938992"/>
          </a:xfrm>
          <a:prstGeom prst="rect">
            <a:avLst/>
          </a:prstGeom>
          <a:noFill/>
        </p:spPr>
        <p:txBody>
          <a:bodyPr wrap="square" rtlCol="0">
            <a:spAutoFit/>
          </a:bodyPr>
          <a:lstStyle/>
          <a:p>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Complete the worksheet called ‘Where is erosion happening fastest?’</a:t>
            </a:r>
          </a:p>
        </p:txBody>
      </p:sp>
      <p:pic>
        <p:nvPicPr>
          <p:cNvPr id="12" name="Picture 11">
            <a:extLst>
              <a:ext uri="{FF2B5EF4-FFF2-40B4-BE49-F238E27FC236}">
                <a16:creationId xmlns:a16="http://schemas.microsoft.com/office/drawing/2014/main" id="{0BBDF111-F277-4112-B903-2A66D9BA134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074810" y="4174294"/>
            <a:ext cx="2945413" cy="2581838"/>
          </a:xfrm>
          <a:prstGeom prst="rect">
            <a:avLst/>
          </a:prstGeom>
        </p:spPr>
      </p:pic>
      <p:pic>
        <p:nvPicPr>
          <p:cNvPr id="3" name="Picture 2">
            <a:extLst>
              <a:ext uri="{FF2B5EF4-FFF2-40B4-BE49-F238E27FC236}">
                <a16:creationId xmlns:a16="http://schemas.microsoft.com/office/drawing/2014/main" id="{F7FD35C2-6AC5-E506-54F7-7DBB0B558736}"/>
              </a:ext>
            </a:extLst>
          </p:cNvPr>
          <p:cNvPicPr>
            <a:picLocks noChangeAspect="1"/>
          </p:cNvPicPr>
          <p:nvPr/>
        </p:nvPicPr>
        <p:blipFill rotWithShape="1">
          <a:blip r:embed="rId11"/>
          <a:srcRect r="1108"/>
          <a:stretch/>
        </p:blipFill>
        <p:spPr>
          <a:xfrm>
            <a:off x="456414" y="1590418"/>
            <a:ext cx="4898012" cy="1614695"/>
          </a:xfrm>
          <a:prstGeom prst="rect">
            <a:avLst/>
          </a:prstGeom>
        </p:spPr>
      </p:pic>
      <p:pic>
        <p:nvPicPr>
          <p:cNvPr id="14" name="Picture 13">
            <a:extLst>
              <a:ext uri="{FF2B5EF4-FFF2-40B4-BE49-F238E27FC236}">
                <a16:creationId xmlns:a16="http://schemas.microsoft.com/office/drawing/2014/main" id="{E2DC8454-B3E8-D250-0D36-1779333439D9}"/>
              </a:ext>
            </a:extLst>
          </p:cNvPr>
          <p:cNvPicPr>
            <a:picLocks noChangeAspect="1"/>
          </p:cNvPicPr>
          <p:nvPr/>
        </p:nvPicPr>
        <p:blipFill rotWithShape="1">
          <a:blip r:embed="rId12"/>
          <a:srcRect t="4143"/>
          <a:stretch/>
        </p:blipFill>
        <p:spPr>
          <a:xfrm>
            <a:off x="979749" y="3193329"/>
            <a:ext cx="3588458" cy="3492882"/>
          </a:xfrm>
          <a:prstGeom prst="rect">
            <a:avLst/>
          </a:prstGeom>
        </p:spPr>
      </p:pic>
    </p:spTree>
    <p:extLst>
      <p:ext uri="{BB962C8B-B14F-4D97-AF65-F5344CB8AC3E}">
        <p14:creationId xmlns:p14="http://schemas.microsoft.com/office/powerpoint/2010/main" val="2741073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Coastline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332264"/>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2683AE77-28E6-4BAB-841A-97F863D23C58}"/>
              </a:ext>
            </a:extLst>
          </p:cNvPr>
          <p:cNvSpPr txBox="1"/>
          <p:nvPr/>
        </p:nvSpPr>
        <p:spPr>
          <a:xfrm>
            <a:off x="915262" y="1662753"/>
            <a:ext cx="10361475" cy="954107"/>
          </a:xfrm>
          <a:prstGeom prst="rect">
            <a:avLst/>
          </a:prstGeom>
          <a:noFill/>
        </p:spPr>
        <p:txBody>
          <a:bodyPr wrap="square" rtlCol="0">
            <a:spAutoFit/>
          </a:bodyPr>
          <a:lstStyle/>
          <a:p>
            <a:pPr algn="ctr"/>
            <a:r>
              <a:rPr lang="en-GB" sz="28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Our coastline is changing all the time because the sea is ‘wearing away’ the land. Here are some different types of coastline.</a:t>
            </a:r>
          </a:p>
        </p:txBody>
      </p:sp>
      <p:sp>
        <p:nvSpPr>
          <p:cNvPr id="2" name="Rectangle 1">
            <a:extLst>
              <a:ext uri="{FF2B5EF4-FFF2-40B4-BE49-F238E27FC236}">
                <a16:creationId xmlns:a16="http://schemas.microsoft.com/office/drawing/2014/main" id="{B18232C1-DC7D-4D65-84E4-C6A46088CFA6}"/>
              </a:ext>
            </a:extLst>
          </p:cNvPr>
          <p:cNvSpPr/>
          <p:nvPr/>
        </p:nvSpPr>
        <p:spPr>
          <a:xfrm>
            <a:off x="5072486" y="3391340"/>
            <a:ext cx="6929418" cy="3108543"/>
          </a:xfrm>
          <a:prstGeom prst="rect">
            <a:avLst/>
          </a:prstGeom>
        </p:spPr>
        <p:txBody>
          <a:bodyPr wrap="square">
            <a:spAutoFit/>
          </a:bodyPr>
          <a:lstStyle/>
          <a:p>
            <a:r>
              <a:rPr lang="en-GB" sz="2800" dirty="0"/>
              <a:t>The constant movement of the water can wear away the beach by carrying the sand and pebbles away.</a:t>
            </a:r>
          </a:p>
          <a:p>
            <a:endParaRPr lang="en-GB" sz="2800" dirty="0"/>
          </a:p>
          <a:p>
            <a:r>
              <a:rPr lang="en-GB" sz="2800" dirty="0"/>
              <a:t>Not all the coastline looks like the beach in the slide, so what do other parts of the coastline look like? </a:t>
            </a:r>
          </a:p>
        </p:txBody>
      </p:sp>
      <p:sp>
        <p:nvSpPr>
          <p:cNvPr id="12" name="TextBox 11">
            <a:extLst>
              <a:ext uri="{FF2B5EF4-FFF2-40B4-BE49-F238E27FC236}">
                <a16:creationId xmlns:a16="http://schemas.microsoft.com/office/drawing/2014/main" id="{F538E286-F1F2-45DD-BB36-9CFA9A6B3A18}"/>
              </a:ext>
            </a:extLst>
          </p:cNvPr>
          <p:cNvSpPr txBox="1"/>
          <p:nvPr/>
        </p:nvSpPr>
        <p:spPr>
          <a:xfrm>
            <a:off x="6237931" y="2675394"/>
            <a:ext cx="4217156"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Sandy Beaches</a:t>
            </a:r>
          </a:p>
        </p:txBody>
      </p:sp>
      <p:pic>
        <p:nvPicPr>
          <p:cNvPr id="6" name="Picture 5" descr="A picture containing sky, outdoor, ground, nature&#10;&#10;Description automatically generated">
            <a:extLst>
              <a:ext uri="{FF2B5EF4-FFF2-40B4-BE49-F238E27FC236}">
                <a16:creationId xmlns:a16="http://schemas.microsoft.com/office/drawing/2014/main" id="{6966C2B9-01DC-8B63-6ED4-C0D1B9E067E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3717" y="3392919"/>
            <a:ext cx="4258658" cy="2840492"/>
          </a:xfrm>
          <a:prstGeom prst="rect">
            <a:avLst/>
          </a:prstGeom>
        </p:spPr>
      </p:pic>
      <p:sp>
        <p:nvSpPr>
          <p:cNvPr id="7" name="TextBox 6">
            <a:extLst>
              <a:ext uri="{FF2B5EF4-FFF2-40B4-BE49-F238E27FC236}">
                <a16:creationId xmlns:a16="http://schemas.microsoft.com/office/drawing/2014/main" id="{7EBC93F4-CE9B-987A-2BBB-71BE45EF1F60}"/>
              </a:ext>
            </a:extLst>
          </p:cNvPr>
          <p:cNvSpPr txBox="1"/>
          <p:nvPr/>
        </p:nvSpPr>
        <p:spPr>
          <a:xfrm>
            <a:off x="633717" y="6233410"/>
            <a:ext cx="4258658" cy="215444"/>
          </a:xfrm>
          <a:prstGeom prst="rect">
            <a:avLst/>
          </a:prstGeom>
          <a:noFill/>
        </p:spPr>
        <p:txBody>
          <a:bodyPr wrap="square" rtlCol="0">
            <a:spAutoFit/>
          </a:bodyPr>
          <a:lstStyle/>
          <a:p>
            <a:r>
              <a:rPr lang="en-GB" sz="800" b="1" dirty="0"/>
              <a:t>Sandy Beach North of </a:t>
            </a:r>
            <a:r>
              <a:rPr lang="en-GB" sz="800" b="1" dirty="0" err="1"/>
              <a:t>Kilnsea</a:t>
            </a:r>
            <a:r>
              <a:rPr lang="en-GB" sz="800" b="1" dirty="0"/>
              <a:t> </a:t>
            </a:r>
            <a:r>
              <a:rPr lang="en-GB" sz="800" dirty="0">
                <a:hlinkClick r:id="rId10"/>
              </a:rPr>
              <a:t>cc-by-</a:t>
            </a:r>
            <a:r>
              <a:rPr lang="en-GB" sz="800" dirty="0" err="1">
                <a:hlinkClick r:id="rId10"/>
              </a:rPr>
              <a:t>sa</a:t>
            </a:r>
            <a:r>
              <a:rPr lang="en-GB" sz="800" dirty="0">
                <a:hlinkClick r:id="rId10"/>
              </a:rPr>
              <a:t>/2.0</a:t>
            </a:r>
            <a:r>
              <a:rPr lang="en-GB" sz="800" dirty="0"/>
              <a:t> - © </a:t>
            </a:r>
            <a:r>
              <a:rPr lang="en-GB" sz="800" dirty="0">
                <a:hlinkClick r:id="rId11" tooltip="View profile"/>
              </a:rPr>
              <a:t>Chris Heaton</a:t>
            </a:r>
            <a:r>
              <a:rPr lang="en-GB" sz="800" dirty="0"/>
              <a:t> - </a:t>
            </a:r>
            <a:r>
              <a:rPr lang="en-GB" sz="800" dirty="0">
                <a:hlinkClick r:id="rId12"/>
              </a:rPr>
              <a:t>geograph.org.uk/p/7288257</a:t>
            </a:r>
            <a:endParaRPr lang="en-GB" sz="800" dirty="0"/>
          </a:p>
        </p:txBody>
      </p:sp>
    </p:spTree>
    <p:extLst>
      <p:ext uri="{BB962C8B-B14F-4D97-AF65-F5344CB8AC3E}">
        <p14:creationId xmlns:p14="http://schemas.microsoft.com/office/powerpoint/2010/main" val="3236308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Coastline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332264"/>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2683AE77-28E6-4BAB-841A-97F863D23C58}"/>
              </a:ext>
            </a:extLst>
          </p:cNvPr>
          <p:cNvSpPr txBox="1"/>
          <p:nvPr/>
        </p:nvSpPr>
        <p:spPr>
          <a:xfrm>
            <a:off x="6704275" y="2491148"/>
            <a:ext cx="4217156"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Rocky Cliffs</a:t>
            </a:r>
          </a:p>
        </p:txBody>
      </p:sp>
      <p:pic>
        <p:nvPicPr>
          <p:cNvPr id="15" name="Picture 14">
            <a:extLst>
              <a:ext uri="{FF2B5EF4-FFF2-40B4-BE49-F238E27FC236}">
                <a16:creationId xmlns:a16="http://schemas.microsoft.com/office/drawing/2014/main" id="{F065B55A-8DFF-4ACC-9B5D-C446C6AA8CCF}"/>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21396" y="2281597"/>
            <a:ext cx="5269803" cy="4046131"/>
          </a:xfrm>
          <a:prstGeom prst="rect">
            <a:avLst/>
          </a:prstGeom>
        </p:spPr>
      </p:pic>
      <p:sp>
        <p:nvSpPr>
          <p:cNvPr id="2" name="Rectangle 1">
            <a:extLst>
              <a:ext uri="{FF2B5EF4-FFF2-40B4-BE49-F238E27FC236}">
                <a16:creationId xmlns:a16="http://schemas.microsoft.com/office/drawing/2014/main" id="{A1BE9D3E-06CC-46C5-83BE-901FCE13990D}"/>
              </a:ext>
            </a:extLst>
          </p:cNvPr>
          <p:cNvSpPr/>
          <p:nvPr/>
        </p:nvSpPr>
        <p:spPr>
          <a:xfrm>
            <a:off x="5890182" y="3396721"/>
            <a:ext cx="5845342" cy="1815882"/>
          </a:xfrm>
          <a:prstGeom prst="rect">
            <a:avLst/>
          </a:prstGeom>
        </p:spPr>
        <p:txBody>
          <a:bodyPr wrap="square">
            <a:spAutoFit/>
          </a:bodyPr>
          <a:lstStyle/>
          <a:p>
            <a:r>
              <a:rPr lang="en-GB" sz="2800" dirty="0"/>
              <a:t>Some parts of the coastline may be made up of rocky cliffs, but even these can wear away over a long period of time.</a:t>
            </a:r>
          </a:p>
        </p:txBody>
      </p:sp>
      <p:sp>
        <p:nvSpPr>
          <p:cNvPr id="3" name="Rectangle 2">
            <a:extLst>
              <a:ext uri="{FF2B5EF4-FFF2-40B4-BE49-F238E27FC236}">
                <a16:creationId xmlns:a16="http://schemas.microsoft.com/office/drawing/2014/main" id="{513D1E9E-F439-46F7-A25F-BBF8B5576DE1}"/>
              </a:ext>
            </a:extLst>
          </p:cNvPr>
          <p:cNvSpPr/>
          <p:nvPr/>
        </p:nvSpPr>
        <p:spPr>
          <a:xfrm>
            <a:off x="247649" y="6327728"/>
            <a:ext cx="5572125" cy="230832"/>
          </a:xfrm>
          <a:prstGeom prst="rect">
            <a:avLst/>
          </a:prstGeom>
        </p:spPr>
        <p:txBody>
          <a:bodyPr wrap="square">
            <a:spAutoFit/>
          </a:bodyPr>
          <a:lstStyle/>
          <a:p>
            <a:r>
              <a:rPr lang="en-GB" sz="900" b="1" dirty="0">
                <a:solidFill>
                  <a:srgbClr val="000000"/>
                </a:solidFill>
              </a:rPr>
              <a:t>Wave Erosion, Downpatrick Head </a:t>
            </a:r>
            <a:r>
              <a:rPr lang="en-GB" sz="900" dirty="0">
                <a:solidFill>
                  <a:srgbClr val="000000"/>
                </a:solidFill>
                <a:hlinkClick r:id="rId10"/>
              </a:rPr>
              <a:t>cc-by-</a:t>
            </a:r>
            <a:r>
              <a:rPr lang="en-GB" sz="900" dirty="0" err="1">
                <a:solidFill>
                  <a:srgbClr val="000000"/>
                </a:solidFill>
                <a:hlinkClick r:id="rId10"/>
              </a:rPr>
              <a:t>sa</a:t>
            </a:r>
            <a:r>
              <a:rPr lang="en-GB" sz="900" dirty="0">
                <a:solidFill>
                  <a:srgbClr val="000000"/>
                </a:solidFill>
                <a:hlinkClick r:id="rId10"/>
              </a:rPr>
              <a:t>/2.0</a:t>
            </a:r>
            <a:r>
              <a:rPr lang="en-GB" sz="900" dirty="0">
                <a:solidFill>
                  <a:srgbClr val="000000"/>
                </a:solidFill>
              </a:rPr>
              <a:t> - © </a:t>
            </a:r>
            <a:r>
              <a:rPr lang="en-GB" sz="900" dirty="0">
                <a:solidFill>
                  <a:srgbClr val="000000"/>
                </a:solidFill>
                <a:hlinkClick r:id="rId11"/>
              </a:rPr>
              <a:t>Bob Embleton</a:t>
            </a:r>
            <a:r>
              <a:rPr lang="en-GB" sz="900" dirty="0">
                <a:solidFill>
                  <a:srgbClr val="000000"/>
                </a:solidFill>
              </a:rPr>
              <a:t> - </a:t>
            </a:r>
            <a:r>
              <a:rPr lang="en-GB" sz="900" dirty="0">
                <a:solidFill>
                  <a:srgbClr val="000000"/>
                </a:solidFill>
                <a:hlinkClick r:id="rId12"/>
              </a:rPr>
              <a:t>geograph.org.uk/p/369272</a:t>
            </a:r>
            <a:endParaRPr lang="en-GB" sz="900" dirty="0"/>
          </a:p>
        </p:txBody>
      </p:sp>
    </p:spTree>
    <p:extLst>
      <p:ext uri="{BB962C8B-B14F-4D97-AF65-F5344CB8AC3E}">
        <p14:creationId xmlns:p14="http://schemas.microsoft.com/office/powerpoint/2010/main" val="699474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Coastline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332264"/>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2683AE77-28E6-4BAB-841A-97F863D23C58}"/>
              </a:ext>
            </a:extLst>
          </p:cNvPr>
          <p:cNvSpPr txBox="1"/>
          <p:nvPr/>
        </p:nvSpPr>
        <p:spPr>
          <a:xfrm>
            <a:off x="6416491" y="2738767"/>
            <a:ext cx="4816800"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Soft Soils and Clay  </a:t>
            </a:r>
          </a:p>
        </p:txBody>
      </p:sp>
      <p:pic>
        <p:nvPicPr>
          <p:cNvPr id="6" name="Picture 5">
            <a:extLst>
              <a:ext uri="{FF2B5EF4-FFF2-40B4-BE49-F238E27FC236}">
                <a16:creationId xmlns:a16="http://schemas.microsoft.com/office/drawing/2014/main" id="{36B28E4E-B413-40EE-A2BE-E240208AC5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7154" y="2425084"/>
            <a:ext cx="5105508" cy="3693797"/>
          </a:xfrm>
          <a:prstGeom prst="rect">
            <a:avLst/>
          </a:prstGeom>
        </p:spPr>
      </p:pic>
      <p:sp>
        <p:nvSpPr>
          <p:cNvPr id="2" name="Rectangle 1">
            <a:extLst>
              <a:ext uri="{FF2B5EF4-FFF2-40B4-BE49-F238E27FC236}">
                <a16:creationId xmlns:a16="http://schemas.microsoft.com/office/drawing/2014/main" id="{A1BE9D3E-06CC-46C5-83BE-901FCE13990D}"/>
              </a:ext>
            </a:extLst>
          </p:cNvPr>
          <p:cNvSpPr/>
          <p:nvPr/>
        </p:nvSpPr>
        <p:spPr>
          <a:xfrm>
            <a:off x="5641153" y="3579486"/>
            <a:ext cx="6367477" cy="1384995"/>
          </a:xfrm>
          <a:prstGeom prst="rect">
            <a:avLst/>
          </a:prstGeom>
        </p:spPr>
        <p:txBody>
          <a:bodyPr wrap="square">
            <a:spAutoFit/>
          </a:bodyPr>
          <a:lstStyle/>
          <a:p>
            <a:r>
              <a:rPr lang="en-GB" sz="2800" dirty="0"/>
              <a:t>Some parts of the coast are made of softer material such as clay and can wear away very quickly, particularly during storms. </a:t>
            </a:r>
          </a:p>
        </p:txBody>
      </p:sp>
      <p:sp>
        <p:nvSpPr>
          <p:cNvPr id="3" name="TextBox 2">
            <a:extLst>
              <a:ext uri="{FF2B5EF4-FFF2-40B4-BE49-F238E27FC236}">
                <a16:creationId xmlns:a16="http://schemas.microsoft.com/office/drawing/2014/main" id="{B35BA817-3610-4C9A-A8BD-FB8A36612149}"/>
              </a:ext>
            </a:extLst>
          </p:cNvPr>
          <p:cNvSpPr txBox="1"/>
          <p:nvPr/>
        </p:nvSpPr>
        <p:spPr>
          <a:xfrm>
            <a:off x="347155" y="6118881"/>
            <a:ext cx="5105508" cy="215444"/>
          </a:xfrm>
          <a:prstGeom prst="rect">
            <a:avLst/>
          </a:prstGeom>
          <a:noFill/>
        </p:spPr>
        <p:txBody>
          <a:bodyPr wrap="square" rtlCol="0">
            <a:spAutoFit/>
          </a:bodyPr>
          <a:lstStyle/>
          <a:p>
            <a:r>
              <a:rPr lang="en-GB" sz="800" b="1" dirty="0"/>
              <a:t>Coastal erosion at </a:t>
            </a:r>
            <a:r>
              <a:rPr lang="en-GB" sz="800" b="1" dirty="0" err="1"/>
              <a:t>Ulrome</a:t>
            </a:r>
            <a:r>
              <a:rPr lang="en-GB" sz="800" b="1" dirty="0"/>
              <a:t>, East </a:t>
            </a:r>
            <a:r>
              <a:rPr lang="en-GB" sz="800" b="1" dirty="0" err="1"/>
              <a:t>Yorks</a:t>
            </a:r>
            <a:r>
              <a:rPr lang="en-GB" sz="800" b="1" dirty="0"/>
              <a:t> </a:t>
            </a:r>
            <a:r>
              <a:rPr lang="en-GB" sz="800" dirty="0">
                <a:hlinkClick r:id="rId10"/>
              </a:rPr>
              <a:t>cc-by-</a:t>
            </a:r>
            <a:r>
              <a:rPr lang="en-GB" sz="800" dirty="0" err="1">
                <a:hlinkClick r:id="rId10"/>
              </a:rPr>
              <a:t>sa</a:t>
            </a:r>
            <a:r>
              <a:rPr lang="en-GB" sz="800" dirty="0">
                <a:hlinkClick r:id="rId10"/>
              </a:rPr>
              <a:t>/2.0</a:t>
            </a:r>
            <a:r>
              <a:rPr lang="en-GB" sz="800" dirty="0"/>
              <a:t> - © </a:t>
            </a:r>
            <a:r>
              <a:rPr lang="en-GB" sz="800" dirty="0" err="1">
                <a:hlinkClick r:id="rId11" tooltip="View profile"/>
              </a:rPr>
              <a:t>phillip</a:t>
            </a:r>
            <a:r>
              <a:rPr lang="en-GB" sz="800" dirty="0">
                <a:hlinkClick r:id="rId11" tooltip="View profile"/>
              </a:rPr>
              <a:t> </a:t>
            </a:r>
            <a:r>
              <a:rPr lang="en-GB" sz="800" dirty="0" err="1">
                <a:hlinkClick r:id="rId11" tooltip="View profile"/>
              </a:rPr>
              <a:t>andrew</a:t>
            </a:r>
            <a:r>
              <a:rPr lang="en-GB" sz="800" dirty="0">
                <a:hlinkClick r:id="rId11" tooltip="View profile"/>
              </a:rPr>
              <a:t> carl </a:t>
            </a:r>
            <a:r>
              <a:rPr lang="en-GB" sz="800" dirty="0" err="1">
                <a:hlinkClick r:id="rId11" tooltip="View profile"/>
              </a:rPr>
              <a:t>taylor</a:t>
            </a:r>
            <a:r>
              <a:rPr lang="en-GB" sz="800" dirty="0"/>
              <a:t> - </a:t>
            </a:r>
            <a:r>
              <a:rPr lang="en-GB" sz="800" dirty="0">
                <a:hlinkClick r:id="rId12"/>
              </a:rPr>
              <a:t>geograph.org.uk/p/1515059</a:t>
            </a:r>
            <a:endParaRPr lang="en-GB" sz="800" dirty="0"/>
          </a:p>
        </p:txBody>
      </p:sp>
    </p:spTree>
    <p:extLst>
      <p:ext uri="{BB962C8B-B14F-4D97-AF65-F5344CB8AC3E}">
        <p14:creationId xmlns:p14="http://schemas.microsoft.com/office/powerpoint/2010/main" val="761270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4D20C4-AEB7-4E48-B9EA-59B2A3A84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67" y="2049705"/>
            <a:ext cx="5741167" cy="4118761"/>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Coastal Features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4" name="Rectangle: Rounded Corners 3">
            <a:extLst>
              <a:ext uri="{FF2B5EF4-FFF2-40B4-BE49-F238E27FC236}">
                <a16:creationId xmlns:a16="http://schemas.microsoft.com/office/drawing/2014/main" id="{A54D0CE2-AA4A-46D4-B6DC-F882C4787034}"/>
              </a:ext>
            </a:extLst>
          </p:cNvPr>
          <p:cNvSpPr/>
          <p:nvPr/>
        </p:nvSpPr>
        <p:spPr>
          <a:xfrm>
            <a:off x="557476" y="3586226"/>
            <a:ext cx="897148" cy="355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188F8C19-A31B-43B5-BA83-D4DD5BEC2A8B}"/>
              </a:ext>
            </a:extLst>
          </p:cNvPr>
          <p:cNvSpPr/>
          <p:nvPr/>
        </p:nvSpPr>
        <p:spPr>
          <a:xfrm>
            <a:off x="2759283" y="5664880"/>
            <a:ext cx="897148" cy="355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8CB077DD-779A-48FA-9E8E-1436C41CAD3A}"/>
              </a:ext>
            </a:extLst>
          </p:cNvPr>
          <p:cNvSpPr/>
          <p:nvPr/>
        </p:nvSpPr>
        <p:spPr>
          <a:xfrm>
            <a:off x="2254702" y="3800286"/>
            <a:ext cx="755335" cy="355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30C95901-9560-4DF2-ADA7-DEFF69D098B2}"/>
              </a:ext>
            </a:extLst>
          </p:cNvPr>
          <p:cNvSpPr/>
          <p:nvPr/>
        </p:nvSpPr>
        <p:spPr>
          <a:xfrm>
            <a:off x="395407" y="5806240"/>
            <a:ext cx="897148" cy="3551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2E9B8DEF-EA4A-4BE1-9E46-B68935979A41}"/>
              </a:ext>
            </a:extLst>
          </p:cNvPr>
          <p:cNvSpPr/>
          <p:nvPr/>
        </p:nvSpPr>
        <p:spPr>
          <a:xfrm>
            <a:off x="2123906" y="4623263"/>
            <a:ext cx="1101444" cy="355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00C6D77-90C2-4369-BBD0-592C8731BE0D}"/>
              </a:ext>
            </a:extLst>
          </p:cNvPr>
          <p:cNvSpPr txBox="1"/>
          <p:nvPr/>
        </p:nvSpPr>
        <p:spPr>
          <a:xfrm>
            <a:off x="2372266" y="3793181"/>
            <a:ext cx="520207" cy="369332"/>
          </a:xfrm>
          <a:prstGeom prst="rect">
            <a:avLst/>
          </a:prstGeom>
          <a:noFill/>
        </p:spPr>
        <p:txBody>
          <a:bodyPr wrap="square" rtlCol="0">
            <a:spAutoFit/>
          </a:bodyPr>
          <a:lstStyle/>
          <a:p>
            <a:r>
              <a:rPr lang="en-GB" dirty="0"/>
              <a:t>Bay</a:t>
            </a:r>
          </a:p>
        </p:txBody>
      </p:sp>
      <p:sp>
        <p:nvSpPr>
          <p:cNvPr id="18" name="TextBox 17">
            <a:extLst>
              <a:ext uri="{FF2B5EF4-FFF2-40B4-BE49-F238E27FC236}">
                <a16:creationId xmlns:a16="http://schemas.microsoft.com/office/drawing/2014/main" id="{5753C792-5C7D-4677-8B19-8666F68B7844}"/>
              </a:ext>
            </a:extLst>
          </p:cNvPr>
          <p:cNvSpPr txBox="1"/>
          <p:nvPr/>
        </p:nvSpPr>
        <p:spPr>
          <a:xfrm>
            <a:off x="527869" y="5799134"/>
            <a:ext cx="632224" cy="369332"/>
          </a:xfrm>
          <a:prstGeom prst="rect">
            <a:avLst/>
          </a:prstGeom>
          <a:noFill/>
        </p:spPr>
        <p:txBody>
          <a:bodyPr wrap="square" rtlCol="0">
            <a:spAutoFit/>
          </a:bodyPr>
          <a:lstStyle/>
          <a:p>
            <a:r>
              <a:rPr lang="en-GB" dirty="0"/>
              <a:t>Cave</a:t>
            </a:r>
          </a:p>
        </p:txBody>
      </p:sp>
      <p:sp>
        <p:nvSpPr>
          <p:cNvPr id="21" name="TextBox 20">
            <a:extLst>
              <a:ext uri="{FF2B5EF4-FFF2-40B4-BE49-F238E27FC236}">
                <a16:creationId xmlns:a16="http://schemas.microsoft.com/office/drawing/2014/main" id="{BDD539FE-5853-44C3-B07E-FB8D85F0F86C}"/>
              </a:ext>
            </a:extLst>
          </p:cNvPr>
          <p:cNvSpPr txBox="1"/>
          <p:nvPr/>
        </p:nvSpPr>
        <p:spPr>
          <a:xfrm>
            <a:off x="2925388" y="5664880"/>
            <a:ext cx="614079" cy="369332"/>
          </a:xfrm>
          <a:prstGeom prst="rect">
            <a:avLst/>
          </a:prstGeom>
          <a:noFill/>
        </p:spPr>
        <p:txBody>
          <a:bodyPr wrap="square" rtlCol="0">
            <a:spAutoFit/>
          </a:bodyPr>
          <a:lstStyle/>
          <a:p>
            <a:r>
              <a:rPr lang="en-GB" dirty="0"/>
              <a:t>Arch</a:t>
            </a:r>
          </a:p>
        </p:txBody>
      </p:sp>
      <p:sp>
        <p:nvSpPr>
          <p:cNvPr id="22" name="TextBox 21">
            <a:extLst>
              <a:ext uri="{FF2B5EF4-FFF2-40B4-BE49-F238E27FC236}">
                <a16:creationId xmlns:a16="http://schemas.microsoft.com/office/drawing/2014/main" id="{4EA70B68-9D5F-42FD-B7DE-88E13BA281B9}"/>
              </a:ext>
            </a:extLst>
          </p:cNvPr>
          <p:cNvSpPr txBox="1"/>
          <p:nvPr/>
        </p:nvSpPr>
        <p:spPr>
          <a:xfrm>
            <a:off x="2132652" y="4634446"/>
            <a:ext cx="1083951" cy="369332"/>
          </a:xfrm>
          <a:prstGeom prst="rect">
            <a:avLst/>
          </a:prstGeom>
          <a:noFill/>
        </p:spPr>
        <p:txBody>
          <a:bodyPr wrap="square" rtlCol="0">
            <a:spAutoFit/>
          </a:bodyPr>
          <a:lstStyle/>
          <a:p>
            <a:r>
              <a:rPr lang="en-GB" dirty="0"/>
              <a:t>Headland</a:t>
            </a:r>
          </a:p>
        </p:txBody>
      </p:sp>
      <p:sp>
        <p:nvSpPr>
          <p:cNvPr id="23" name="TextBox 22">
            <a:extLst>
              <a:ext uri="{FF2B5EF4-FFF2-40B4-BE49-F238E27FC236}">
                <a16:creationId xmlns:a16="http://schemas.microsoft.com/office/drawing/2014/main" id="{F3037DA6-C396-40BE-8CB4-BF71168373C2}"/>
              </a:ext>
            </a:extLst>
          </p:cNvPr>
          <p:cNvSpPr txBox="1"/>
          <p:nvPr/>
        </p:nvSpPr>
        <p:spPr>
          <a:xfrm>
            <a:off x="640182" y="3579121"/>
            <a:ext cx="755335" cy="369332"/>
          </a:xfrm>
          <a:prstGeom prst="rect">
            <a:avLst/>
          </a:prstGeom>
          <a:noFill/>
        </p:spPr>
        <p:txBody>
          <a:bodyPr wrap="square" rtlCol="0">
            <a:spAutoFit/>
          </a:bodyPr>
          <a:lstStyle/>
          <a:p>
            <a:r>
              <a:rPr lang="en-GB" dirty="0"/>
              <a:t>Beach</a:t>
            </a:r>
          </a:p>
        </p:txBody>
      </p:sp>
      <p:sp>
        <p:nvSpPr>
          <p:cNvPr id="7" name="TextBox 6">
            <a:extLst>
              <a:ext uri="{FF2B5EF4-FFF2-40B4-BE49-F238E27FC236}">
                <a16:creationId xmlns:a16="http://schemas.microsoft.com/office/drawing/2014/main" id="{16CD4E95-9900-453B-87F8-04DA0A5031BD}"/>
              </a:ext>
            </a:extLst>
          </p:cNvPr>
          <p:cNvSpPr txBox="1"/>
          <p:nvPr/>
        </p:nvSpPr>
        <p:spPr>
          <a:xfrm>
            <a:off x="6227663" y="2123926"/>
            <a:ext cx="5746570" cy="3970318"/>
          </a:xfrm>
          <a:prstGeom prst="rect">
            <a:avLst/>
          </a:prstGeom>
          <a:noFill/>
        </p:spPr>
        <p:txBody>
          <a:bodyPr wrap="square" rtlCol="0">
            <a:spAutoFit/>
          </a:bodyPr>
          <a:lstStyle/>
          <a:p>
            <a:r>
              <a:rPr lang="en-GB" sz="2800" dirty="0"/>
              <a:t>As the </a:t>
            </a:r>
            <a:r>
              <a:rPr lang="en-GB" sz="2800" b="1" dirty="0">
                <a:solidFill>
                  <a:schemeClr val="accent2"/>
                </a:solidFill>
              </a:rPr>
              <a:t>tide</a:t>
            </a:r>
            <a:r>
              <a:rPr lang="en-GB" sz="2800" dirty="0"/>
              <a:t> goes in and out over thousands of years the sea changes the coastline and different features appear.</a:t>
            </a:r>
          </a:p>
          <a:p>
            <a:endParaRPr lang="en-GB" sz="2800" dirty="0"/>
          </a:p>
          <a:p>
            <a:r>
              <a:rPr lang="en-GB" sz="2800" dirty="0"/>
              <a:t>Take a look at this video about costal erosion and landforms: </a:t>
            </a:r>
          </a:p>
          <a:p>
            <a:r>
              <a:rPr lang="en-GB" sz="2800" dirty="0">
                <a:hlinkClick r:id="rId10"/>
              </a:rPr>
              <a:t>https://www.bbc.co.uk/programmes/p00xr65v</a:t>
            </a:r>
            <a:endParaRPr lang="en-GB" sz="2800" dirty="0"/>
          </a:p>
        </p:txBody>
      </p:sp>
    </p:spTree>
    <p:extLst>
      <p:ext uri="{BB962C8B-B14F-4D97-AF65-F5344CB8AC3E}">
        <p14:creationId xmlns:p14="http://schemas.microsoft.com/office/powerpoint/2010/main" val="1111437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The Changing Coastline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C889E28B-A4B9-4FBD-95E6-F009298F1730}"/>
              </a:ext>
            </a:extLst>
          </p:cNvPr>
          <p:cNvSpPr txBox="1"/>
          <p:nvPr/>
        </p:nvSpPr>
        <p:spPr>
          <a:xfrm>
            <a:off x="5212726" y="1504030"/>
            <a:ext cx="1766547"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Recap</a:t>
            </a:r>
          </a:p>
        </p:txBody>
      </p:sp>
      <p:sp>
        <p:nvSpPr>
          <p:cNvPr id="3" name="TextBox 2">
            <a:extLst>
              <a:ext uri="{FF2B5EF4-FFF2-40B4-BE49-F238E27FC236}">
                <a16:creationId xmlns:a16="http://schemas.microsoft.com/office/drawing/2014/main" id="{840EC3A2-D4F5-40C1-BFCA-26C9C62E8C19}"/>
              </a:ext>
            </a:extLst>
          </p:cNvPr>
          <p:cNvSpPr txBox="1"/>
          <p:nvPr/>
        </p:nvSpPr>
        <p:spPr>
          <a:xfrm>
            <a:off x="428306" y="2440811"/>
            <a:ext cx="11335385" cy="3693319"/>
          </a:xfrm>
          <a:prstGeom prst="rect">
            <a:avLst/>
          </a:prstGeom>
          <a:noFill/>
        </p:spPr>
        <p:txBody>
          <a:bodyPr wrap="square" rtlCol="0">
            <a:spAutoFit/>
          </a:bodyPr>
          <a:lstStyle/>
          <a:p>
            <a:pPr marL="342900" indent="-342900">
              <a:buFont typeface="Arial" panose="020B0604020202020204" pitchFamily="34" charset="0"/>
              <a:buChar char="•"/>
            </a:pPr>
            <a:r>
              <a:rPr lang="en-GB" sz="2200" dirty="0"/>
              <a:t>Beach material such as sand, pebbles and rocks are moved around and washed away by waves.</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Softer ground made up of clay and soil is easily washed away by storms and big waves.</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Even hard rocks and cliffs can be worn away by the force of the sea over time.</a:t>
            </a:r>
          </a:p>
          <a:p>
            <a:endParaRPr lang="en-GB" sz="2400" dirty="0"/>
          </a:p>
          <a:p>
            <a:pPr algn="ct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These processes are known as </a:t>
            </a:r>
            <a:r>
              <a:rPr lang="en-GB" sz="3200" b="1" dirty="0">
                <a:ln w="9525">
                  <a:solidFill>
                    <a:schemeClr val="bg1"/>
                  </a:solidFill>
                  <a:prstDash val="solid"/>
                </a:ln>
                <a:solidFill>
                  <a:schemeClr val="accent2"/>
                </a:solidFill>
                <a:effectLst>
                  <a:outerShdw blurRad="12700" dist="38100" dir="2700000" algn="tl" rotWithShape="0">
                    <a:schemeClr val="accent5">
                      <a:lumMod val="60000"/>
                      <a:lumOff val="40000"/>
                    </a:schemeClr>
                  </a:outerShdw>
                </a:effectLst>
              </a:rPr>
              <a:t>coastal erosion</a:t>
            </a: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a:t>
            </a:r>
          </a:p>
          <a:p>
            <a:pPr algn="ctr"/>
            <a:endParaRPr lang="en-GB" sz="2400" b="1" dirty="0"/>
          </a:p>
          <a:p>
            <a:pPr algn="ctr"/>
            <a:r>
              <a:rPr lang="en-GB" sz="2200" b="1" dirty="0"/>
              <a:t>Let’s watch this video about how coastal erosion happens: </a:t>
            </a:r>
            <a:r>
              <a:rPr lang="en-GB" sz="2200" b="1" dirty="0">
                <a:hlinkClick r:id="rId9"/>
              </a:rPr>
              <a:t>https://www.bbc.co.uk/bitesize/clips/z7fr87h</a:t>
            </a:r>
            <a:endParaRPr lang="en-GB" sz="2200" b="1" dirty="0"/>
          </a:p>
        </p:txBody>
      </p:sp>
    </p:spTree>
    <p:extLst>
      <p:ext uri="{BB962C8B-B14F-4D97-AF65-F5344CB8AC3E}">
        <p14:creationId xmlns:p14="http://schemas.microsoft.com/office/powerpoint/2010/main" val="1153023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91FB91C0-2F02-4704-87FB-0AE26696A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88" y="2418518"/>
            <a:ext cx="5741167" cy="4118761"/>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Fill in the blanks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24" name="Rectangle: Rounded Corners 23">
            <a:extLst>
              <a:ext uri="{FF2B5EF4-FFF2-40B4-BE49-F238E27FC236}">
                <a16:creationId xmlns:a16="http://schemas.microsoft.com/office/drawing/2014/main" id="{20DD3C23-EE0D-468B-A968-677E87A68DAB}"/>
              </a:ext>
            </a:extLst>
          </p:cNvPr>
          <p:cNvSpPr/>
          <p:nvPr/>
        </p:nvSpPr>
        <p:spPr>
          <a:xfrm>
            <a:off x="557476" y="3878834"/>
            <a:ext cx="897148" cy="355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29AA7149-EA89-4B7A-95C4-586E95C9B8D1}"/>
              </a:ext>
            </a:extLst>
          </p:cNvPr>
          <p:cNvSpPr/>
          <p:nvPr/>
        </p:nvSpPr>
        <p:spPr>
          <a:xfrm>
            <a:off x="2759283" y="5957488"/>
            <a:ext cx="897148" cy="355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ACF5FF45-4727-47B4-9C2A-EB6B1D1ADD4F}"/>
              </a:ext>
            </a:extLst>
          </p:cNvPr>
          <p:cNvSpPr/>
          <p:nvPr/>
        </p:nvSpPr>
        <p:spPr>
          <a:xfrm>
            <a:off x="2254702" y="4092894"/>
            <a:ext cx="755335" cy="355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199528A6-F74B-4040-B26F-0C182F093FDE}"/>
              </a:ext>
            </a:extLst>
          </p:cNvPr>
          <p:cNvSpPr/>
          <p:nvPr/>
        </p:nvSpPr>
        <p:spPr>
          <a:xfrm>
            <a:off x="395407" y="6098848"/>
            <a:ext cx="897148" cy="3551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905665E2-D7C4-492F-A021-D5BE055B4DC6}"/>
              </a:ext>
            </a:extLst>
          </p:cNvPr>
          <p:cNvSpPr/>
          <p:nvPr/>
        </p:nvSpPr>
        <p:spPr>
          <a:xfrm>
            <a:off x="1885950" y="4934158"/>
            <a:ext cx="1339400" cy="3693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CB9BCC0F-11DF-4879-B84D-1641E5A7EEF9}"/>
              </a:ext>
            </a:extLst>
          </p:cNvPr>
          <p:cNvSpPr txBox="1"/>
          <p:nvPr/>
        </p:nvSpPr>
        <p:spPr>
          <a:xfrm>
            <a:off x="6484923" y="3917466"/>
            <a:ext cx="1353233" cy="461665"/>
          </a:xfrm>
          <a:prstGeom prst="rect">
            <a:avLst/>
          </a:prstGeom>
          <a:noFill/>
        </p:spPr>
        <p:txBody>
          <a:bodyPr wrap="square" rtlCol="0">
            <a:spAutoFit/>
          </a:bodyPr>
          <a:lstStyle/>
          <a:p>
            <a:pPr algn="ctr"/>
            <a:r>
              <a:rPr lang="en-GB" sz="2400" b="1" dirty="0"/>
              <a:t>Beach</a:t>
            </a:r>
            <a:endParaRPr lang="en-GB" sz="2800" b="1" dirty="0"/>
          </a:p>
        </p:txBody>
      </p:sp>
      <p:sp>
        <p:nvSpPr>
          <p:cNvPr id="17" name="TextBox 16">
            <a:extLst>
              <a:ext uri="{FF2B5EF4-FFF2-40B4-BE49-F238E27FC236}">
                <a16:creationId xmlns:a16="http://schemas.microsoft.com/office/drawing/2014/main" id="{3CF97883-8295-4611-B896-2E4752981C61}"/>
              </a:ext>
            </a:extLst>
          </p:cNvPr>
          <p:cNvSpPr txBox="1"/>
          <p:nvPr/>
        </p:nvSpPr>
        <p:spPr>
          <a:xfrm>
            <a:off x="7840896" y="3930545"/>
            <a:ext cx="1988903" cy="461665"/>
          </a:xfrm>
          <a:prstGeom prst="rect">
            <a:avLst/>
          </a:prstGeom>
          <a:noFill/>
        </p:spPr>
        <p:txBody>
          <a:bodyPr wrap="square" rtlCol="0">
            <a:spAutoFit/>
          </a:bodyPr>
          <a:lstStyle/>
          <a:p>
            <a:pPr algn="ctr"/>
            <a:r>
              <a:rPr lang="en-GB" sz="2400" b="1" dirty="0"/>
              <a:t>Headland</a:t>
            </a:r>
          </a:p>
        </p:txBody>
      </p:sp>
      <p:sp>
        <p:nvSpPr>
          <p:cNvPr id="20" name="TextBox 19">
            <a:extLst>
              <a:ext uri="{FF2B5EF4-FFF2-40B4-BE49-F238E27FC236}">
                <a16:creationId xmlns:a16="http://schemas.microsoft.com/office/drawing/2014/main" id="{3F73587D-3BCF-4166-8F00-8BC91AB12511}"/>
              </a:ext>
            </a:extLst>
          </p:cNvPr>
          <p:cNvSpPr txBox="1"/>
          <p:nvPr/>
        </p:nvSpPr>
        <p:spPr>
          <a:xfrm>
            <a:off x="6580077" y="3040303"/>
            <a:ext cx="1084667" cy="461665"/>
          </a:xfrm>
          <a:prstGeom prst="rect">
            <a:avLst/>
          </a:prstGeom>
          <a:noFill/>
        </p:spPr>
        <p:txBody>
          <a:bodyPr wrap="square" rtlCol="0">
            <a:spAutoFit/>
          </a:bodyPr>
          <a:lstStyle/>
          <a:p>
            <a:pPr algn="ctr"/>
            <a:r>
              <a:rPr lang="en-GB" sz="2400" b="1" dirty="0"/>
              <a:t>Arch</a:t>
            </a:r>
          </a:p>
        </p:txBody>
      </p:sp>
      <p:sp>
        <p:nvSpPr>
          <p:cNvPr id="18" name="TextBox 17">
            <a:extLst>
              <a:ext uri="{FF2B5EF4-FFF2-40B4-BE49-F238E27FC236}">
                <a16:creationId xmlns:a16="http://schemas.microsoft.com/office/drawing/2014/main" id="{D785F6EE-AD75-40F2-B6B4-ADA40D3DE460}"/>
              </a:ext>
            </a:extLst>
          </p:cNvPr>
          <p:cNvSpPr txBox="1"/>
          <p:nvPr/>
        </p:nvSpPr>
        <p:spPr>
          <a:xfrm>
            <a:off x="6607286" y="4794629"/>
            <a:ext cx="917810" cy="461665"/>
          </a:xfrm>
          <a:prstGeom prst="rect">
            <a:avLst/>
          </a:prstGeom>
          <a:noFill/>
        </p:spPr>
        <p:txBody>
          <a:bodyPr wrap="square" rtlCol="0">
            <a:spAutoFit/>
          </a:bodyPr>
          <a:lstStyle/>
          <a:p>
            <a:pPr algn="ctr"/>
            <a:r>
              <a:rPr lang="en-GB" sz="2400" b="1" dirty="0"/>
              <a:t>Bay</a:t>
            </a:r>
          </a:p>
        </p:txBody>
      </p:sp>
      <p:sp>
        <p:nvSpPr>
          <p:cNvPr id="19" name="TextBox 18">
            <a:extLst>
              <a:ext uri="{FF2B5EF4-FFF2-40B4-BE49-F238E27FC236}">
                <a16:creationId xmlns:a16="http://schemas.microsoft.com/office/drawing/2014/main" id="{962D3624-1480-41E8-A840-2C220A44659B}"/>
              </a:ext>
            </a:extLst>
          </p:cNvPr>
          <p:cNvSpPr txBox="1"/>
          <p:nvPr/>
        </p:nvSpPr>
        <p:spPr>
          <a:xfrm>
            <a:off x="8148289" y="3053130"/>
            <a:ext cx="1121314" cy="461665"/>
          </a:xfrm>
          <a:prstGeom prst="rect">
            <a:avLst/>
          </a:prstGeom>
          <a:noFill/>
        </p:spPr>
        <p:txBody>
          <a:bodyPr wrap="square" rtlCol="0">
            <a:spAutoFit/>
          </a:bodyPr>
          <a:lstStyle/>
          <a:p>
            <a:pPr algn="ctr"/>
            <a:r>
              <a:rPr lang="en-GB" sz="2400" b="1" dirty="0"/>
              <a:t>Cave</a:t>
            </a:r>
          </a:p>
        </p:txBody>
      </p:sp>
      <p:sp>
        <p:nvSpPr>
          <p:cNvPr id="30" name="TextBox 29">
            <a:extLst>
              <a:ext uri="{FF2B5EF4-FFF2-40B4-BE49-F238E27FC236}">
                <a16:creationId xmlns:a16="http://schemas.microsoft.com/office/drawing/2014/main" id="{CE09305E-8C69-45C3-B1F7-A35C9DDAC4BF}"/>
              </a:ext>
            </a:extLst>
          </p:cNvPr>
          <p:cNvSpPr txBox="1"/>
          <p:nvPr/>
        </p:nvSpPr>
        <p:spPr>
          <a:xfrm>
            <a:off x="243863" y="1527886"/>
            <a:ext cx="11876913" cy="954107"/>
          </a:xfrm>
          <a:prstGeom prst="rect">
            <a:avLst/>
          </a:prstGeom>
          <a:noFill/>
        </p:spPr>
        <p:txBody>
          <a:bodyPr wrap="square" rtlCol="0">
            <a:spAutoFit/>
          </a:bodyPr>
          <a:lstStyle/>
          <a:p>
            <a:pPr algn="ctr"/>
            <a:r>
              <a:rPr lang="en-GB" sz="28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Thinking back to what you have just seen, can you fill the boxes in the picture with the correct word below?</a:t>
            </a:r>
          </a:p>
        </p:txBody>
      </p:sp>
    </p:spTree>
    <p:extLst>
      <p:ext uri="{BB962C8B-B14F-4D97-AF65-F5344CB8AC3E}">
        <p14:creationId xmlns:p14="http://schemas.microsoft.com/office/powerpoint/2010/main" val="137140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234 0.00417 L -0.50456 -0.01458 " pathEditMode="relative" rAng="0" ptsTypes="AA">
                                      <p:cBhvr>
                                        <p:cTn id="6" dur="1000" fill="hold"/>
                                        <p:tgtEl>
                                          <p:spTgt spid="15"/>
                                        </p:tgtEl>
                                        <p:attrNameLst>
                                          <p:attrName>ppt_x</p:attrName>
                                          <p:attrName>ppt_y</p:attrName>
                                        </p:attrNameLst>
                                      </p:cBhvr>
                                      <p:rCtr x="-25352" y="-94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078 -0.00278 L -0.36393 -0.11273 " pathEditMode="relative" rAng="0" ptsTypes="AA">
                                      <p:cBhvr>
                                        <p:cTn id="10" dur="1000" fill="hold"/>
                                        <p:tgtEl>
                                          <p:spTgt spid="18"/>
                                        </p:tgtEl>
                                        <p:attrNameLst>
                                          <p:attrName>ppt_x</p:attrName>
                                          <p:attrName>ppt_y</p:attrName>
                                        </p:attrNameLst>
                                      </p:cBhvr>
                                      <p:rCtr x="-18164" y="-550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6.25E-7 0.00278 L -0.51602 0.14005 " pathEditMode="relative" rAng="0" ptsTypes="AA">
                                      <p:cBhvr>
                                        <p:cTn id="14" dur="1000" fill="hold"/>
                                        <p:tgtEl>
                                          <p:spTgt spid="17"/>
                                        </p:tgtEl>
                                        <p:attrNameLst>
                                          <p:attrName>ppt_x</p:attrName>
                                          <p:attrName>ppt_y</p:attrName>
                                        </p:attrNameLst>
                                      </p:cBhvr>
                                      <p:rCtr x="-25807" y="6852"/>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00235 -0.00694 L -0.64401 0.43473 " pathEditMode="relative" rAng="0" ptsTypes="AA">
                                      <p:cBhvr>
                                        <p:cTn id="18" dur="1000" fill="hold"/>
                                        <p:tgtEl>
                                          <p:spTgt spid="19"/>
                                        </p:tgtEl>
                                        <p:attrNameLst>
                                          <p:attrName>ppt_x</p:attrName>
                                          <p:attrName>ppt_y</p:attrName>
                                        </p:attrNameLst>
                                      </p:cBhvr>
                                      <p:rCtr x="-32318" y="2208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375E-6 -4.07407E-6 L -0.32005 0.4125 " pathEditMode="relative" rAng="0" ptsTypes="AA">
                                      <p:cBhvr>
                                        <p:cTn id="22" dur="1000" fill="hold"/>
                                        <p:tgtEl>
                                          <p:spTgt spid="20"/>
                                        </p:tgtEl>
                                        <p:attrNameLst>
                                          <p:attrName>ppt_x</p:attrName>
                                          <p:attrName>ppt_y</p:attrName>
                                        </p:attrNameLst>
                                      </p:cBhvr>
                                      <p:rCtr x="-16003" y="20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0"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Word search</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graphicFrame>
        <p:nvGraphicFramePr>
          <p:cNvPr id="26" name="Table 25">
            <a:extLst>
              <a:ext uri="{FF2B5EF4-FFF2-40B4-BE49-F238E27FC236}">
                <a16:creationId xmlns:a16="http://schemas.microsoft.com/office/drawing/2014/main" id="{2F866B64-17B5-42FD-9CE6-9742A2407444}"/>
              </a:ext>
            </a:extLst>
          </p:cNvPr>
          <p:cNvGraphicFramePr>
            <a:graphicFrameLocks noGrp="1"/>
          </p:cNvGraphicFramePr>
          <p:nvPr>
            <p:extLst>
              <p:ext uri="{D42A27DB-BD31-4B8C-83A1-F6EECF244321}">
                <p14:modId xmlns:p14="http://schemas.microsoft.com/office/powerpoint/2010/main" val="3648887175"/>
              </p:ext>
            </p:extLst>
          </p:nvPr>
        </p:nvGraphicFramePr>
        <p:xfrm>
          <a:off x="180314" y="1875690"/>
          <a:ext cx="5631278" cy="4828424"/>
        </p:xfrm>
        <a:graphic>
          <a:graphicData uri="http://schemas.openxmlformats.org/drawingml/2006/table">
            <a:tbl>
              <a:tblPr firstRow="1" bandRow="1">
                <a:tableStyleId>{5940675A-B579-460E-94D1-54222C63F5DA}</a:tableStyleId>
              </a:tblPr>
              <a:tblGrid>
                <a:gridCol w="484621">
                  <a:extLst>
                    <a:ext uri="{9D8B030D-6E8A-4147-A177-3AD203B41FA5}">
                      <a16:colId xmlns:a16="http://schemas.microsoft.com/office/drawing/2014/main" val="2381133741"/>
                    </a:ext>
                  </a:extLst>
                </a:gridCol>
                <a:gridCol w="484621">
                  <a:extLst>
                    <a:ext uri="{9D8B030D-6E8A-4147-A177-3AD203B41FA5}">
                      <a16:colId xmlns:a16="http://schemas.microsoft.com/office/drawing/2014/main" val="2103194075"/>
                    </a:ext>
                  </a:extLst>
                </a:gridCol>
                <a:gridCol w="484621">
                  <a:extLst>
                    <a:ext uri="{9D8B030D-6E8A-4147-A177-3AD203B41FA5}">
                      <a16:colId xmlns:a16="http://schemas.microsoft.com/office/drawing/2014/main" val="3329976768"/>
                    </a:ext>
                  </a:extLst>
                </a:gridCol>
                <a:gridCol w="484621">
                  <a:extLst>
                    <a:ext uri="{9D8B030D-6E8A-4147-A177-3AD203B41FA5}">
                      <a16:colId xmlns:a16="http://schemas.microsoft.com/office/drawing/2014/main" val="3465311442"/>
                    </a:ext>
                  </a:extLst>
                </a:gridCol>
                <a:gridCol w="484621">
                  <a:extLst>
                    <a:ext uri="{9D8B030D-6E8A-4147-A177-3AD203B41FA5}">
                      <a16:colId xmlns:a16="http://schemas.microsoft.com/office/drawing/2014/main" val="106842318"/>
                    </a:ext>
                  </a:extLst>
                </a:gridCol>
                <a:gridCol w="484621">
                  <a:extLst>
                    <a:ext uri="{9D8B030D-6E8A-4147-A177-3AD203B41FA5}">
                      <a16:colId xmlns:a16="http://schemas.microsoft.com/office/drawing/2014/main" val="1005915943"/>
                    </a:ext>
                  </a:extLst>
                </a:gridCol>
                <a:gridCol w="484621">
                  <a:extLst>
                    <a:ext uri="{9D8B030D-6E8A-4147-A177-3AD203B41FA5}">
                      <a16:colId xmlns:a16="http://schemas.microsoft.com/office/drawing/2014/main" val="3717950541"/>
                    </a:ext>
                  </a:extLst>
                </a:gridCol>
                <a:gridCol w="484621">
                  <a:extLst>
                    <a:ext uri="{9D8B030D-6E8A-4147-A177-3AD203B41FA5}">
                      <a16:colId xmlns:a16="http://schemas.microsoft.com/office/drawing/2014/main" val="539014156"/>
                    </a:ext>
                  </a:extLst>
                </a:gridCol>
                <a:gridCol w="484621">
                  <a:extLst>
                    <a:ext uri="{9D8B030D-6E8A-4147-A177-3AD203B41FA5}">
                      <a16:colId xmlns:a16="http://schemas.microsoft.com/office/drawing/2014/main" val="3174363987"/>
                    </a:ext>
                  </a:extLst>
                </a:gridCol>
                <a:gridCol w="392534">
                  <a:extLst>
                    <a:ext uri="{9D8B030D-6E8A-4147-A177-3AD203B41FA5}">
                      <a16:colId xmlns:a16="http://schemas.microsoft.com/office/drawing/2014/main" val="3061199459"/>
                    </a:ext>
                  </a:extLst>
                </a:gridCol>
                <a:gridCol w="392534">
                  <a:extLst>
                    <a:ext uri="{9D8B030D-6E8A-4147-A177-3AD203B41FA5}">
                      <a16:colId xmlns:a16="http://schemas.microsoft.com/office/drawing/2014/main" val="2242324189"/>
                    </a:ext>
                  </a:extLst>
                </a:gridCol>
                <a:gridCol w="484621">
                  <a:extLst>
                    <a:ext uri="{9D8B030D-6E8A-4147-A177-3AD203B41FA5}">
                      <a16:colId xmlns:a16="http://schemas.microsoft.com/office/drawing/2014/main" val="235570404"/>
                    </a:ext>
                  </a:extLst>
                </a:gridCol>
              </a:tblGrid>
              <a:tr h="423588">
                <a:tc>
                  <a:txBody>
                    <a:bodyPr/>
                    <a:lstStyle/>
                    <a:p>
                      <a:pPr algn="ctr"/>
                      <a:r>
                        <a:rPr lang="en-GB" b="1" dirty="0">
                          <a:solidFill>
                            <a:schemeClr val="tx1"/>
                          </a:solidFill>
                        </a:rPr>
                        <a:t>S</a:t>
                      </a:r>
                    </a:p>
                  </a:txBody>
                  <a:tcPr/>
                </a:tc>
                <a:tc>
                  <a:txBody>
                    <a:bodyPr/>
                    <a:lstStyle/>
                    <a:p>
                      <a:pPr algn="ctr"/>
                      <a:r>
                        <a:rPr lang="en-GB" b="1" dirty="0">
                          <a:solidFill>
                            <a:schemeClr val="tx1"/>
                          </a:solidFill>
                        </a:rPr>
                        <a:t>Z</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Y</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A</a:t>
                      </a:r>
                    </a:p>
                  </a:txBody>
                  <a:tcPr/>
                </a:tc>
                <a:extLst>
                  <a:ext uri="{0D108BD9-81ED-4DB2-BD59-A6C34878D82A}">
                    <a16:rowId xmlns:a16="http://schemas.microsoft.com/office/drawing/2014/main" val="685591794"/>
                  </a:ext>
                </a:extLst>
              </a:tr>
              <a:tr h="395446">
                <a:tc>
                  <a:txBody>
                    <a:bodyPr/>
                    <a:lstStyle/>
                    <a:p>
                      <a:pPr algn="ctr"/>
                      <a:r>
                        <a:rPr lang="en-GB" b="1" dirty="0">
                          <a:solidFill>
                            <a:schemeClr val="tx1"/>
                          </a:solidFill>
                        </a:rPr>
                        <a:t>Q</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R</a:t>
                      </a:r>
                    </a:p>
                  </a:txBody>
                  <a:tcPr/>
                </a:tc>
                <a:extLst>
                  <a:ext uri="{0D108BD9-81ED-4DB2-BD59-A6C34878D82A}">
                    <a16:rowId xmlns:a16="http://schemas.microsoft.com/office/drawing/2014/main" val="81158510"/>
                  </a:ext>
                </a:extLst>
              </a:tr>
              <a:tr h="400939">
                <a:tc>
                  <a:txBody>
                    <a:bodyPr/>
                    <a:lstStyle/>
                    <a:p>
                      <a:pPr algn="ctr"/>
                      <a:r>
                        <a:rPr lang="en-GB" b="1" dirty="0">
                          <a:solidFill>
                            <a:schemeClr val="tx1"/>
                          </a:solidFill>
                        </a:rPr>
                        <a:t>U</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L</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C</a:t>
                      </a:r>
                    </a:p>
                  </a:txBody>
                  <a:tcPr/>
                </a:tc>
                <a:extLst>
                  <a:ext uri="{0D108BD9-81ED-4DB2-BD59-A6C34878D82A}">
                    <a16:rowId xmlns:a16="http://schemas.microsoft.com/office/drawing/2014/main" val="3030737312"/>
                  </a:ext>
                </a:extLst>
              </a:tr>
              <a:tr h="400939">
                <a:tc>
                  <a:txBody>
                    <a:bodyPr/>
                    <a:lstStyle/>
                    <a:p>
                      <a:pPr algn="ctr"/>
                      <a:r>
                        <a:rPr lang="en-GB" b="1" dirty="0">
                          <a:solidFill>
                            <a:schemeClr val="tx1"/>
                          </a:solidFill>
                        </a:rPr>
                        <a:t>K</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M</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P</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H</a:t>
                      </a:r>
                    </a:p>
                  </a:txBody>
                  <a:tcPr/>
                </a:tc>
                <a:extLst>
                  <a:ext uri="{0D108BD9-81ED-4DB2-BD59-A6C34878D82A}">
                    <a16:rowId xmlns:a16="http://schemas.microsoft.com/office/drawing/2014/main" val="3963121957"/>
                  </a:ext>
                </a:extLst>
              </a:tr>
              <a:tr h="400939">
                <a:tc>
                  <a:txBody>
                    <a:bodyPr/>
                    <a:lstStyle/>
                    <a:p>
                      <a:pPr algn="ctr"/>
                      <a:r>
                        <a:rPr lang="en-GB" b="1" dirty="0">
                          <a:solidFill>
                            <a:schemeClr val="tx1"/>
                          </a:solidFill>
                        </a:rPr>
                        <a:t>R</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P</a:t>
                      </a:r>
                    </a:p>
                  </a:txBody>
                  <a:tcPr/>
                </a:tc>
                <a:tc>
                  <a:txBody>
                    <a:bodyPr/>
                    <a:lstStyle/>
                    <a:p>
                      <a:pPr algn="ctr"/>
                      <a:r>
                        <a:rPr lang="en-GB" b="1" dirty="0">
                          <a:solidFill>
                            <a:schemeClr val="tx1"/>
                          </a:solidFill>
                        </a:rPr>
                        <a:t>V</a:t>
                      </a:r>
                    </a:p>
                  </a:txBody>
                  <a:tcPr/>
                </a:tc>
                <a:tc>
                  <a:txBody>
                    <a:bodyPr/>
                    <a:lstStyle/>
                    <a:p>
                      <a:pPr algn="ctr"/>
                      <a:r>
                        <a:rPr lang="en-GB" b="1" dirty="0">
                          <a:solidFill>
                            <a:schemeClr val="tx1"/>
                          </a:solidFill>
                        </a:rPr>
                        <a:t>M</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Y</a:t>
                      </a:r>
                    </a:p>
                  </a:txBody>
                  <a:tcPr/>
                </a:tc>
                <a:extLst>
                  <a:ext uri="{0D108BD9-81ED-4DB2-BD59-A6C34878D82A}">
                    <a16:rowId xmlns:a16="http://schemas.microsoft.com/office/drawing/2014/main" val="2578070085"/>
                  </a:ext>
                </a:extLst>
              </a:tr>
              <a:tr h="400939">
                <a:tc>
                  <a:txBody>
                    <a:bodyPr/>
                    <a:lstStyle/>
                    <a:p>
                      <a:pPr algn="ctr"/>
                      <a:r>
                        <a:rPr lang="en-GB" b="1" dirty="0">
                          <a:solidFill>
                            <a:schemeClr val="tx1"/>
                          </a:solidFill>
                        </a:rPr>
                        <a:t>T</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V</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L</a:t>
                      </a:r>
                    </a:p>
                  </a:txBody>
                  <a:tcPr/>
                </a:tc>
                <a:tc>
                  <a:txBody>
                    <a:bodyPr/>
                    <a:lstStyle/>
                    <a:p>
                      <a:pPr algn="ctr"/>
                      <a:r>
                        <a:rPr lang="en-GB" b="1" dirty="0">
                          <a:solidFill>
                            <a:schemeClr val="tx1"/>
                          </a:solidFill>
                        </a:rPr>
                        <a:t>S</a:t>
                      </a:r>
                    </a:p>
                  </a:txBody>
                  <a:tcPr/>
                </a:tc>
                <a:extLst>
                  <a:ext uri="{0D108BD9-81ED-4DB2-BD59-A6C34878D82A}">
                    <a16:rowId xmlns:a16="http://schemas.microsoft.com/office/drawing/2014/main" val="2027299013"/>
                  </a:ext>
                </a:extLst>
              </a:tr>
              <a:tr h="400939">
                <a:tc>
                  <a:txBody>
                    <a:bodyPr/>
                    <a:lstStyle/>
                    <a:p>
                      <a:pPr algn="ctr"/>
                      <a:r>
                        <a:rPr lang="en-GB" b="1" dirty="0">
                          <a:solidFill>
                            <a:schemeClr val="tx1"/>
                          </a:solidFill>
                        </a:rPr>
                        <a:t>A</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K</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W</a:t>
                      </a:r>
                    </a:p>
                  </a:txBody>
                  <a:tcPr/>
                </a:tc>
                <a:tc>
                  <a:txBody>
                    <a:bodyPr/>
                    <a:lstStyle/>
                    <a:p>
                      <a:pPr algn="ctr"/>
                      <a:r>
                        <a:rPr lang="en-GB" b="1" dirty="0">
                          <a:solidFill>
                            <a:schemeClr val="tx1"/>
                          </a:solidFill>
                        </a:rPr>
                        <a:t>W</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E</a:t>
                      </a:r>
                    </a:p>
                  </a:txBody>
                  <a:tcPr/>
                </a:tc>
                <a:extLst>
                  <a:ext uri="{0D108BD9-81ED-4DB2-BD59-A6C34878D82A}">
                    <a16:rowId xmlns:a16="http://schemas.microsoft.com/office/drawing/2014/main" val="1342776352"/>
                  </a:ext>
                </a:extLst>
              </a:tr>
              <a:tr h="400939">
                <a:tc>
                  <a:txBody>
                    <a:bodyPr/>
                    <a:lstStyle/>
                    <a:p>
                      <a:pPr algn="ctr"/>
                      <a:r>
                        <a:rPr lang="en-GB" b="1" dirty="0">
                          <a:solidFill>
                            <a:schemeClr val="tx1"/>
                          </a:solidFill>
                        </a:rPr>
                        <a:t>R</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A</a:t>
                      </a:r>
                    </a:p>
                  </a:txBody>
                  <a:tcPr/>
                </a:tc>
                <a:extLst>
                  <a:ext uri="{0D108BD9-81ED-4DB2-BD59-A6C34878D82A}">
                    <a16:rowId xmlns:a16="http://schemas.microsoft.com/office/drawing/2014/main" val="3879899531"/>
                  </a:ext>
                </a:extLst>
              </a:tr>
              <a:tr h="400939">
                <a:tc>
                  <a:txBody>
                    <a:bodyPr/>
                    <a:lstStyle/>
                    <a:p>
                      <a:pPr algn="ctr"/>
                      <a:r>
                        <a:rPr lang="en-GB" b="1" dirty="0">
                          <a:solidFill>
                            <a:schemeClr val="tx1"/>
                          </a:solidFill>
                        </a:rPr>
                        <a:t>C</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Y</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S</a:t>
                      </a:r>
                    </a:p>
                  </a:txBody>
                  <a:tcPr/>
                </a:tc>
                <a:extLst>
                  <a:ext uri="{0D108BD9-81ED-4DB2-BD59-A6C34878D82A}">
                    <a16:rowId xmlns:a16="http://schemas.microsoft.com/office/drawing/2014/main" val="2772380957"/>
                  </a:ext>
                </a:extLst>
              </a:tr>
              <a:tr h="400939">
                <a:tc>
                  <a:txBody>
                    <a:bodyPr/>
                    <a:lstStyle/>
                    <a:p>
                      <a:pPr algn="ctr"/>
                      <a:r>
                        <a:rPr lang="en-GB" b="1" dirty="0">
                          <a:solidFill>
                            <a:schemeClr val="tx1"/>
                          </a:solidFill>
                        </a:rPr>
                        <a:t>L</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M</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I</a:t>
                      </a:r>
                    </a:p>
                  </a:txBody>
                  <a:tcPr/>
                </a:tc>
                <a:extLst>
                  <a:ext uri="{0D108BD9-81ED-4DB2-BD59-A6C34878D82A}">
                    <a16:rowId xmlns:a16="http://schemas.microsoft.com/office/drawing/2014/main" val="3267128762"/>
                  </a:ext>
                </a:extLst>
              </a:tr>
              <a:tr h="400939">
                <a:tc>
                  <a:txBody>
                    <a:bodyPr/>
                    <a:lstStyle/>
                    <a:p>
                      <a:pPr algn="ctr"/>
                      <a:r>
                        <a:rPr lang="en-GB" b="1" dirty="0">
                          <a:solidFill>
                            <a:schemeClr val="tx1"/>
                          </a:solidFill>
                        </a:rPr>
                        <a:t>T</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K</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V</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D</a:t>
                      </a:r>
                    </a:p>
                  </a:txBody>
                  <a:tcPr/>
                </a:tc>
                <a:extLst>
                  <a:ext uri="{0D108BD9-81ED-4DB2-BD59-A6C34878D82A}">
                    <a16:rowId xmlns:a16="http://schemas.microsoft.com/office/drawing/2014/main" val="3258103306"/>
                  </a:ext>
                </a:extLst>
              </a:tr>
              <a:tr h="400939">
                <a:tc>
                  <a:txBody>
                    <a:bodyPr/>
                    <a:lstStyle/>
                    <a:p>
                      <a:pPr algn="ctr"/>
                      <a:r>
                        <a:rPr lang="en-GB" b="1" dirty="0">
                          <a:solidFill>
                            <a:schemeClr val="tx1"/>
                          </a:solidFill>
                        </a:rPr>
                        <a:t>C</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K</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E</a:t>
                      </a:r>
                    </a:p>
                  </a:txBody>
                  <a:tcPr/>
                </a:tc>
                <a:extLst>
                  <a:ext uri="{0D108BD9-81ED-4DB2-BD59-A6C34878D82A}">
                    <a16:rowId xmlns:a16="http://schemas.microsoft.com/office/drawing/2014/main" val="3036164910"/>
                  </a:ext>
                </a:extLst>
              </a:tr>
            </a:tbl>
          </a:graphicData>
        </a:graphic>
      </p:graphicFrame>
      <p:sp>
        <p:nvSpPr>
          <p:cNvPr id="21" name="TextBox 20">
            <a:extLst>
              <a:ext uri="{FF2B5EF4-FFF2-40B4-BE49-F238E27FC236}">
                <a16:creationId xmlns:a16="http://schemas.microsoft.com/office/drawing/2014/main" id="{B696C453-FA43-4410-AF4B-F35BF7BB0A6C}"/>
              </a:ext>
            </a:extLst>
          </p:cNvPr>
          <p:cNvSpPr txBox="1"/>
          <p:nvPr/>
        </p:nvSpPr>
        <p:spPr>
          <a:xfrm>
            <a:off x="5944362" y="1938828"/>
            <a:ext cx="6158126" cy="1200329"/>
          </a:xfrm>
          <a:prstGeom prst="rect">
            <a:avLst/>
          </a:prstGeom>
          <a:noFill/>
        </p:spPr>
        <p:txBody>
          <a:bodyPr wrap="square" rtlCol="0">
            <a:spAutoFit/>
          </a:bodyPr>
          <a:lstStyle/>
          <a:p>
            <a:pPr algn="ctr"/>
            <a:r>
              <a:rPr lang="en-GB" sz="3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Can you find the hidden words in this coastal word search?</a:t>
            </a:r>
          </a:p>
        </p:txBody>
      </p:sp>
      <p:sp>
        <p:nvSpPr>
          <p:cNvPr id="23" name="TextBox 22">
            <a:extLst>
              <a:ext uri="{FF2B5EF4-FFF2-40B4-BE49-F238E27FC236}">
                <a16:creationId xmlns:a16="http://schemas.microsoft.com/office/drawing/2014/main" id="{E46EC696-607A-413D-BB18-02ECCD32AFB9}"/>
              </a:ext>
            </a:extLst>
          </p:cNvPr>
          <p:cNvSpPr txBox="1"/>
          <p:nvPr/>
        </p:nvSpPr>
        <p:spPr>
          <a:xfrm>
            <a:off x="7449032" y="3246965"/>
            <a:ext cx="944489" cy="2805063"/>
          </a:xfrm>
          <a:prstGeom prst="rect">
            <a:avLst/>
          </a:prstGeom>
          <a:noFill/>
        </p:spPr>
        <p:txBody>
          <a:bodyPr wrap="none" rtlCol="0">
            <a:spAutoFit/>
          </a:bodyPr>
          <a:lstStyle/>
          <a:p>
            <a:pPr>
              <a:lnSpc>
                <a:spcPct val="150000"/>
              </a:lnSpc>
            </a:pPr>
            <a:r>
              <a:rPr lang="en-GB" sz="2400" dirty="0"/>
              <a:t>Arch</a:t>
            </a:r>
          </a:p>
          <a:p>
            <a:pPr>
              <a:lnSpc>
                <a:spcPct val="150000"/>
              </a:lnSpc>
            </a:pPr>
            <a:r>
              <a:rPr lang="en-GB" sz="2400" dirty="0"/>
              <a:t>Bay</a:t>
            </a:r>
          </a:p>
          <a:p>
            <a:pPr>
              <a:lnSpc>
                <a:spcPct val="150000"/>
              </a:lnSpc>
            </a:pPr>
            <a:r>
              <a:rPr lang="en-GB" sz="2400" dirty="0"/>
              <a:t>Beach</a:t>
            </a:r>
          </a:p>
          <a:p>
            <a:pPr>
              <a:lnSpc>
                <a:spcPct val="150000"/>
              </a:lnSpc>
            </a:pPr>
            <a:r>
              <a:rPr lang="en-GB" sz="2400" dirty="0"/>
              <a:t>Cave</a:t>
            </a:r>
          </a:p>
          <a:p>
            <a:pPr>
              <a:lnSpc>
                <a:spcPct val="150000"/>
              </a:lnSpc>
            </a:pPr>
            <a:r>
              <a:rPr lang="en-GB" sz="2400" dirty="0"/>
              <a:t>Coast</a:t>
            </a:r>
          </a:p>
        </p:txBody>
      </p:sp>
      <p:sp>
        <p:nvSpPr>
          <p:cNvPr id="24" name="TextBox 23">
            <a:extLst>
              <a:ext uri="{FF2B5EF4-FFF2-40B4-BE49-F238E27FC236}">
                <a16:creationId xmlns:a16="http://schemas.microsoft.com/office/drawing/2014/main" id="{62C054DE-4C4D-4C88-B9AA-E80B0AFA0A87}"/>
              </a:ext>
            </a:extLst>
          </p:cNvPr>
          <p:cNvSpPr txBox="1"/>
          <p:nvPr/>
        </p:nvSpPr>
        <p:spPr>
          <a:xfrm>
            <a:off x="9370882" y="3246965"/>
            <a:ext cx="1382110" cy="2251065"/>
          </a:xfrm>
          <a:prstGeom prst="rect">
            <a:avLst/>
          </a:prstGeom>
          <a:noFill/>
        </p:spPr>
        <p:txBody>
          <a:bodyPr wrap="none" rtlCol="0">
            <a:spAutoFit/>
          </a:bodyPr>
          <a:lstStyle/>
          <a:p>
            <a:pPr>
              <a:lnSpc>
                <a:spcPct val="150000"/>
              </a:lnSpc>
            </a:pPr>
            <a:r>
              <a:rPr lang="en-GB" sz="2400" dirty="0"/>
              <a:t>Erosion</a:t>
            </a:r>
          </a:p>
          <a:p>
            <a:pPr>
              <a:lnSpc>
                <a:spcPct val="150000"/>
              </a:lnSpc>
            </a:pPr>
            <a:r>
              <a:rPr lang="en-GB" sz="2400" dirty="0"/>
              <a:t>Headland</a:t>
            </a:r>
          </a:p>
          <a:p>
            <a:pPr>
              <a:lnSpc>
                <a:spcPct val="150000"/>
              </a:lnSpc>
            </a:pPr>
            <a:r>
              <a:rPr lang="en-GB" sz="2400" dirty="0"/>
              <a:t>Seaside</a:t>
            </a:r>
          </a:p>
          <a:p>
            <a:pPr>
              <a:lnSpc>
                <a:spcPct val="150000"/>
              </a:lnSpc>
            </a:pPr>
            <a:endParaRPr lang="en-GB" sz="2400" dirty="0"/>
          </a:p>
        </p:txBody>
      </p:sp>
    </p:spTree>
    <p:extLst>
      <p:ext uri="{BB962C8B-B14F-4D97-AF65-F5344CB8AC3E}">
        <p14:creationId xmlns:p14="http://schemas.microsoft.com/office/powerpoint/2010/main" val="1789384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a617aac-6ee9-4902-8b80-3849a0f75208">
      <Terms xmlns="http://schemas.microsoft.com/office/infopath/2007/PartnerControls"/>
    </lcf76f155ced4ddcb4097134ff3c332f>
    <TaxCatchAll xmlns="875bbbaa-e3d2-4b69-9a52-b365efe3d0f0" xsi:nil="true"/>
    <Risk xmlns="1a617aac-6ee9-4902-8b80-3849a0f75208">Mid</Ris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535D8667A02B45A6F6CCEA1C482A35" ma:contentTypeVersion="19" ma:contentTypeDescription="Create a new document." ma:contentTypeScope="" ma:versionID="c175963a7ef3af0242c2e0a7a080d199">
  <xsd:schema xmlns:xsd="http://www.w3.org/2001/XMLSchema" xmlns:xs="http://www.w3.org/2001/XMLSchema" xmlns:p="http://schemas.microsoft.com/office/2006/metadata/properties" xmlns:ns2="1a617aac-6ee9-4902-8b80-3849a0f75208" xmlns:ns3="875bbbaa-e3d2-4b69-9a52-b365efe3d0f0" targetNamespace="http://schemas.microsoft.com/office/2006/metadata/properties" ma:root="true" ma:fieldsID="078818d5833c6e8270e63b05d6cbd87b" ns2:_="" ns3:_="">
    <xsd:import namespace="1a617aac-6ee9-4902-8b80-3849a0f75208"/>
    <xsd:import namespace="875bbbaa-e3d2-4b69-9a52-b365efe3d0f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CR" minOccurs="0"/>
                <xsd:element ref="ns2:MediaServiceLocation" minOccurs="0"/>
                <xsd:element ref="ns2:Risk"/>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617aac-6ee9-4902-8b80-3849a0f752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f3f5272-f8b9-4632-9b56-061d0e36806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Risk" ma:index="24" ma:displayName="Risk" ma:default="Mid" ma:format="RadioButtons" ma:internalName="Risk">
      <xsd:simpleType>
        <xsd:restriction base="dms:Choice">
          <xsd:enumeration value="High"/>
          <xsd:enumeration value="Mid"/>
          <xsd:enumeration value="Low"/>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5bbbaa-e3d2-4b69-9a52-b365efe3d0f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357cd04-74a0-40d8-a389-8e613854b351}" ma:internalName="TaxCatchAll" ma:showField="CatchAllData" ma:web="875bbbaa-e3d2-4b69-9a52-b365efe3d0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5418A3-2D78-4D59-8A3F-A3EC0F380223}">
  <ds:schemaRefs>
    <ds:schemaRef ds:uri="http://schemas.microsoft.com/office/2006/metadata/properties"/>
    <ds:schemaRef ds:uri="http://schemas.microsoft.com/office/infopath/2007/PartnerControls"/>
    <ds:schemaRef ds:uri="0a918d64-0868-4484-9640-aa75d834f91a"/>
    <ds:schemaRef ds:uri="8d210c81-b8b9-47bc-9532-5c70ce363325"/>
  </ds:schemaRefs>
</ds:datastoreItem>
</file>

<file path=customXml/itemProps2.xml><?xml version="1.0" encoding="utf-8"?>
<ds:datastoreItem xmlns:ds="http://schemas.openxmlformats.org/officeDocument/2006/customXml" ds:itemID="{DAAD7197-5914-416E-A755-C99AFE3000C4}">
  <ds:schemaRefs>
    <ds:schemaRef ds:uri="http://schemas.microsoft.com/sharepoint/v3/contenttype/forms"/>
  </ds:schemaRefs>
</ds:datastoreItem>
</file>

<file path=customXml/itemProps3.xml><?xml version="1.0" encoding="utf-8"?>
<ds:datastoreItem xmlns:ds="http://schemas.openxmlformats.org/officeDocument/2006/customXml" ds:itemID="{D7D55BCA-E3E4-4BC6-8B12-9D8FE2D1E030}"/>
</file>

<file path=docProps/app.xml><?xml version="1.0" encoding="utf-8"?>
<Properties xmlns="http://schemas.openxmlformats.org/officeDocument/2006/extended-properties" xmlns:vt="http://schemas.openxmlformats.org/officeDocument/2006/docPropsVTypes">
  <TotalTime>0</TotalTime>
  <Words>1431</Words>
  <Application>Microsoft Office PowerPoint</Application>
  <PresentationFormat>Widescreen</PresentationFormat>
  <Paragraphs>436</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2023-03-10T08:31:13Z</dcterms:created>
  <dcterms:modified xsi:type="dcterms:W3CDTF">2023-10-30T07:51:35Z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0x0101004F535D8667A02B45A6F6CCEA1C482A35</vt:lpwstr>
  </property>
</Properties>
</file>